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4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8"/>
  </p:handoutMasterIdLst>
  <p:sldIdLst>
    <p:sldId id="256" r:id="rId3"/>
    <p:sldId id="257" r:id="rId4"/>
    <p:sldId id="258" r:id="rId6"/>
    <p:sldId id="287" r:id="rId7"/>
    <p:sldId id="259" r:id="rId8"/>
    <p:sldId id="308" r:id="rId9"/>
    <p:sldId id="295" r:id="rId10"/>
    <p:sldId id="260" r:id="rId11"/>
    <p:sldId id="311" r:id="rId12"/>
    <p:sldId id="310" r:id="rId13"/>
    <p:sldId id="312" r:id="rId14"/>
    <p:sldId id="267" r:id="rId15"/>
    <p:sldId id="314" r:id="rId16"/>
    <p:sldId id="313" r:id="rId17"/>
    <p:sldId id="268" r:id="rId18"/>
    <p:sldId id="299" r:id="rId19"/>
    <p:sldId id="294" r:id="rId20"/>
    <p:sldId id="298" r:id="rId21"/>
    <p:sldId id="269" r:id="rId22"/>
    <p:sldId id="291" r:id="rId23"/>
    <p:sldId id="289" r:id="rId24"/>
    <p:sldId id="290" r:id="rId25"/>
    <p:sldId id="292" r:id="rId26"/>
    <p:sldId id="293" r:id="rId27"/>
    <p:sldId id="301" r:id="rId28"/>
    <p:sldId id="270" r:id="rId29"/>
    <p:sldId id="318" r:id="rId30"/>
    <p:sldId id="315" r:id="rId31"/>
    <p:sldId id="316" r:id="rId32"/>
    <p:sldId id="317" r:id="rId33"/>
    <p:sldId id="302" r:id="rId34"/>
    <p:sldId id="271" r:id="rId35"/>
    <p:sldId id="275" r:id="rId36"/>
    <p:sldId id="276" r:id="rId37"/>
    <p:sldId id="277" r:id="rId38"/>
    <p:sldId id="272" r:id="rId39"/>
    <p:sldId id="323" r:id="rId40"/>
    <p:sldId id="322" r:id="rId41"/>
    <p:sldId id="273" r:id="rId42"/>
    <p:sldId id="300" r:id="rId43"/>
    <p:sldId id="297" r:id="rId44"/>
    <p:sldId id="274" r:id="rId45"/>
    <p:sldId id="324" r:id="rId46"/>
    <p:sldId id="319" r:id="rId47"/>
  </p:sldIdLst>
  <p:sldSz cx="24384000" cy="13716000"/>
  <p:notesSz cx="6858000" cy="9144000"/>
  <p:custDataLst>
    <p:tags r:id="rId5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99"/>
    <a:srgbClr val="FAFAFA"/>
    <a:srgbClr val="0000B2"/>
    <a:srgbClr val="CECEED"/>
    <a:srgbClr val="496E88"/>
    <a:srgbClr val="003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0272"/>
  </p:normalViewPr>
  <p:slideViewPr>
    <p:cSldViewPr snapToGrid="0">
      <p:cViewPr varScale="1">
        <p:scale>
          <a:sx n="71" d="100"/>
          <a:sy n="71" d="100"/>
        </p:scale>
        <p:origin x="10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1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p:txBody>
      </p:sp>
      <p:sp>
        <p:nvSpPr>
          <p:cNvPr id="98" name="Shape 98"/>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a:defRPr>
    </a:lvl1pPr>
    <a:lvl2pPr indent="228600" defTabSz="457200" latinLnBrk="0">
      <a:lnSpc>
        <a:spcPct val="118000"/>
      </a:lnSpc>
      <a:defRPr sz="2200">
        <a:latin typeface="+mn-lt"/>
        <a:ea typeface="+mn-ea"/>
        <a:cs typeface="+mn-cs"/>
        <a:sym typeface="Helvetica"/>
      </a:defRPr>
    </a:lvl2pPr>
    <a:lvl3pPr indent="457200" defTabSz="457200" latinLnBrk="0">
      <a:lnSpc>
        <a:spcPct val="118000"/>
      </a:lnSpc>
      <a:defRPr sz="2200">
        <a:latin typeface="+mn-lt"/>
        <a:ea typeface="+mn-ea"/>
        <a:cs typeface="+mn-cs"/>
        <a:sym typeface="Helvetica"/>
      </a:defRPr>
    </a:lvl3pPr>
    <a:lvl4pPr indent="685800" defTabSz="457200" latinLnBrk="0">
      <a:lnSpc>
        <a:spcPct val="118000"/>
      </a:lnSpc>
      <a:defRPr sz="2200">
        <a:latin typeface="+mn-lt"/>
        <a:ea typeface="+mn-ea"/>
        <a:cs typeface="+mn-cs"/>
        <a:sym typeface="Helvetica"/>
      </a:defRPr>
    </a:lvl4pPr>
    <a:lvl5pPr indent="914400" defTabSz="457200" latinLnBrk="0">
      <a:lnSpc>
        <a:spcPct val="118000"/>
      </a:lnSpc>
      <a:defRPr sz="2200">
        <a:latin typeface="+mn-lt"/>
        <a:ea typeface="+mn-ea"/>
        <a:cs typeface="+mn-cs"/>
        <a:sym typeface="Helvetica"/>
      </a:defRPr>
    </a:lvl5pPr>
    <a:lvl6pPr indent="1143000" defTabSz="457200" latinLnBrk="0">
      <a:lnSpc>
        <a:spcPct val="118000"/>
      </a:lnSpc>
      <a:defRPr sz="2200">
        <a:latin typeface="+mn-lt"/>
        <a:ea typeface="+mn-ea"/>
        <a:cs typeface="+mn-cs"/>
        <a:sym typeface="Helvetica"/>
      </a:defRPr>
    </a:lvl6pPr>
    <a:lvl7pPr indent="1371600" defTabSz="457200" latinLnBrk="0">
      <a:lnSpc>
        <a:spcPct val="118000"/>
      </a:lnSpc>
      <a:defRPr sz="2200">
        <a:latin typeface="+mn-lt"/>
        <a:ea typeface="+mn-ea"/>
        <a:cs typeface="+mn-cs"/>
        <a:sym typeface="Helvetica"/>
      </a:defRPr>
    </a:lvl7pPr>
    <a:lvl8pPr indent="1600200" defTabSz="457200" latinLnBrk="0">
      <a:lnSpc>
        <a:spcPct val="118000"/>
      </a:lnSpc>
      <a:defRPr sz="2200">
        <a:latin typeface="+mn-lt"/>
        <a:ea typeface="+mn-ea"/>
        <a:cs typeface="+mn-cs"/>
        <a:sym typeface="Helvetica"/>
      </a:defRPr>
    </a:lvl8pPr>
    <a:lvl9pPr indent="1828800" defTabSz="457200" latinLnBrk="0">
      <a:lnSpc>
        <a:spcPct val="118000"/>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indent="0" algn="l" defTabSz="457200" rtl="0" eaLnBrk="1" fontAlgn="auto" latinLnBrk="0" hangingPunct="1">
                  <a:lnSpc>
                    <a:spcPct val="118000"/>
                  </a:lnSpc>
                  <a:spcBef>
                    <a:spcPts val="0"/>
                  </a:spcBef>
                  <a:spcAft>
                    <a:spcPts val="0"/>
                  </a:spcAft>
                  <a:buClrTx/>
                  <a:buSzTx/>
                  <a:buFontTx/>
                  <a:buNone/>
                  <a:defRPr/>
                </a:pPr>
                <a:r>
                  <a:rPr lang="zh-CN" altLang="en-US" smtClean="0">
                    <a:latin typeface="等线" panose="02010600030101010101" pitchFamily="2" charset="-122"/>
                    <a:ea typeface="等线" panose="02010600030101010101" pitchFamily="2" charset="-122"/>
                  </a:rPr>
                  <a:t>用经典</a:t>
                </a:r>
                <a:r>
                  <a:rPr lang="en-US" altLang="zh-CN" smtClean="0">
                    <a:latin typeface="等线" panose="02010600030101010101" pitchFamily="2" charset="-122"/>
                    <a:ea typeface="等线" panose="02010600030101010101" pitchFamily="2" charset="-122"/>
                  </a:rPr>
                  <a:t>log-bin</a:t>
                </a:r>
                <a:r>
                  <a:rPr lang="zh-CN" altLang="en-US" smtClean="0">
                    <a:latin typeface="等线" panose="02010600030101010101" pitchFamily="2" charset="-122"/>
                    <a:ea typeface="等线" panose="02010600030101010101" pitchFamily="2" charset="-122"/>
                  </a:rPr>
                  <a:t>分箱绘制，曲线不直（此处</a:t>
                </a:r>
                <a14:m>
                  <m:oMath xmlns:m="http://schemas.openxmlformats.org/officeDocument/2006/math">
                    <m:sSup>
                      <m:sSupPr>
                        <m:ctrlPr>
                          <a:rPr lang="en-US" altLang="zh-CN" i="1" smtClean="0">
                            <a:latin typeface="Cambria Math" panose="02040503050406030204" pitchFamily="18" charset="0"/>
                            <a:ea typeface="等线" panose="02010600030101010101" pitchFamily="2" charset="-122"/>
                          </a:rPr>
                        </m:ctrlPr>
                      </m:sSupPr>
                      <m:e>
                        <m:r>
                          <a:rPr lang="en-US" altLang="zh-CN" b="1" i="1" smtClean="0">
                            <a:latin typeface="Cambria Math" panose="02040503050406030204" pitchFamily="18" charset="0"/>
                            <a:ea typeface="等线" panose="02010600030101010101" pitchFamily="2" charset="-122"/>
                          </a:rPr>
                          <m:t>𝑳</m:t>
                        </m:r>
                      </m:e>
                      <m:sup>
                        <m:r>
                          <a:rPr lang="en-US" altLang="zh-CN" b="1" i="1" smtClean="0">
                            <a:latin typeface="Cambria Math" panose="02040503050406030204" pitchFamily="18" charset="0"/>
                            <a:ea typeface="等线" panose="02010600030101010101" pitchFamily="2" charset="-122"/>
                          </a:rPr>
                          <m:t>−</m:t>
                        </m:r>
                        <m:r>
                          <a:rPr lang="en-US" altLang="zh-CN" b="1" i="1" smtClean="0">
                            <a:latin typeface="Cambria Math" panose="02040503050406030204" pitchFamily="18" charset="0"/>
                            <a:ea typeface="等线" panose="02010600030101010101" pitchFamily="2" charset="-122"/>
                          </a:rPr>
                          <m:t>𝟏</m:t>
                        </m:r>
                      </m:sup>
                    </m:sSup>
                  </m:oMath>
                </a14:m>
                <a:r>
                  <a:rPr lang="zh-CN" altLang="en-US" smtClean="0">
                    <a:latin typeface="等线" panose="02010600030101010101" pitchFamily="2" charset="-122"/>
                    <a:ea typeface="等线" panose="02010600030101010101" pitchFamily="2" charset="-122"/>
                  </a:rPr>
                  <a:t>存疑）。</a:t>
                </a:r>
                <a:endParaRPr lang="en-US" altLang="zh-CN" smtClean="0">
                  <a:latin typeface="等线" panose="02010600030101010101" pitchFamily="2" charset="-122"/>
                  <a:ea typeface="等线" panose="02010600030101010101" pitchFamily="2"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en-US" altLang="zh-CN"/>
              <a:t>13min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mtClean="0"/>
              <a:t>①这种归一化方法基于一个前提：各区域应具有相似的可检测性。若某个分箱出现覆盖不足或过度覆盖的情况，这可能源于实验方案的限制。</a:t>
            </a:r>
            <a:endParaRPr lang="en-US" altLang="zh-CN" smtClean="0"/>
          </a:p>
          <a:p>
            <a:r>
              <a:rPr lang="zh-CN" altLang="en-US" smtClean="0"/>
              <a:t>②</a:t>
            </a:r>
            <a:r>
              <a:rPr lang="en-US" altLang="zh-CN" smtClean="0"/>
              <a:t>SCE</a:t>
            </a:r>
            <a:r>
              <a:rPr lang="zh-CN" altLang="en-US" smtClean="0"/>
              <a:t>、</a:t>
            </a:r>
            <a:r>
              <a:rPr lang="en-US" altLang="zh-CN" smtClean="0"/>
              <a:t>ICE</a:t>
            </a:r>
            <a:r>
              <a:rPr lang="zh-CN" altLang="en-US" smtClean="0"/>
              <a:t>是去趋势偏差方法，并不严格等于</a:t>
            </a:r>
            <a:r>
              <a:rPr lang="en-US" altLang="zh-CN" smtClean="0"/>
              <a:t>1</a:t>
            </a:r>
            <a:r>
              <a:rPr lang="zh-CN" altLang="en-US" smtClean="0"/>
              <a:t>，</a:t>
            </a:r>
            <a:r>
              <a:rPr lang="en-US" altLang="zh-CN" smtClean="0"/>
              <a:t>KR</a:t>
            </a:r>
            <a:r>
              <a:rPr lang="zh-CN" altLang="en-US" smtClean="0"/>
              <a:t>方法是等于</a:t>
            </a:r>
            <a:r>
              <a:rPr lang="en-US" altLang="zh-CN" smtClean="0"/>
              <a:t>1</a:t>
            </a:r>
            <a:r>
              <a:rPr lang="zh-CN" altLang="en-US" smtClean="0"/>
              <a:t>的。</a:t>
            </a:r>
            <a:endParaRPr lang="en-US" altLang="zh-CN" smtClean="0"/>
          </a:p>
          <a:p>
            <a:endParaRPr lang="en-US" altLang="zh-CN" smtClean="0"/>
          </a:p>
          <a:p>
            <a:r>
              <a:rPr lang="en-US" altLang="zh-CN" smtClean="0"/>
              <a:t>Ref: </a:t>
            </a:r>
            <a:endParaRPr lang="en-US" altLang="zh-CN" smtClean="0"/>
          </a:p>
          <a:p>
            <a:r>
              <a:rPr lang="es-ES" altLang="zh-CN" sz="2200" smtClean="0">
                <a:effectLst/>
                <a:latin typeface="+mn-lt"/>
                <a:ea typeface="+mn-ea"/>
                <a:cs typeface="+mn-cs"/>
                <a:sym typeface="Helvetica"/>
              </a:rPr>
              <a:t>[1] Garcia-Luis J, Lazar-Stefanita L, Gutierrez-Escribano P et al (2019) Fact mediates cohesin </a:t>
            </a:r>
            <a:r>
              <a:rPr lang="en-US" altLang="zh-CN" sz="2200" smtClean="0">
                <a:effectLst/>
                <a:latin typeface="+mn-lt"/>
                <a:ea typeface="+mn-ea"/>
                <a:cs typeface="+mn-cs"/>
                <a:sym typeface="Helvetica"/>
              </a:rPr>
              <a:t>function on chromatin. Nat Struct Mol Biol 26 (10):9700–9979</a:t>
            </a:r>
            <a:endParaRPr lang="en-US" altLang="zh-CN" sz="2200" smtClean="0">
              <a:effectLst/>
              <a:latin typeface="+mn-lt"/>
              <a:ea typeface="+mn-ea"/>
              <a:cs typeface="+mn-cs"/>
              <a:sym typeface="Helvetica"/>
            </a:endParaRPr>
          </a:p>
          <a:p>
            <a:r>
              <a:rPr lang="en-US" altLang="zh-CN" sz="2200" smtClean="0">
                <a:effectLst/>
                <a:latin typeface="+mn-lt"/>
                <a:ea typeface="+mn-ea"/>
                <a:cs typeface="+mn-cs"/>
                <a:sym typeface="Helvetica"/>
              </a:rPr>
              <a:t>[2</a:t>
            </a:r>
            <a:r>
              <a:rPr lang="en-US" altLang="zh-CN" sz="2200" baseline="0" smtClean="0">
                <a:effectLst/>
                <a:latin typeface="+mn-lt"/>
                <a:ea typeface="+mn-ea"/>
                <a:cs typeface="+mn-cs"/>
                <a:sym typeface="Helvetica"/>
              </a:rPr>
              <a:t>] </a:t>
            </a:r>
            <a:r>
              <a:rPr lang="en-US" altLang="zh-CN" sz="2200" b="0" i="0" smtClean="0">
                <a:effectLst/>
                <a:latin typeface="+mn-lt"/>
                <a:ea typeface="+mn-ea"/>
                <a:cs typeface="+mn-cs"/>
                <a:sym typeface="Helvetica"/>
              </a:rPr>
              <a:t>Cournac, A., Marie-Nelly, H., Marbouty, M. </a:t>
            </a:r>
            <a:r>
              <a:rPr lang="en-US" altLang="zh-CN" sz="2200" b="0" i="1" smtClean="0">
                <a:effectLst/>
                <a:latin typeface="+mn-lt"/>
                <a:ea typeface="+mn-ea"/>
                <a:cs typeface="+mn-cs"/>
                <a:sym typeface="Helvetica"/>
              </a:rPr>
              <a:t>et al.</a:t>
            </a:r>
            <a:r>
              <a:rPr lang="en-US" altLang="zh-CN" sz="2200" b="0" i="0" smtClean="0">
                <a:effectLst/>
                <a:latin typeface="+mn-lt"/>
                <a:ea typeface="+mn-ea"/>
                <a:cs typeface="+mn-cs"/>
                <a:sym typeface="Helvetica"/>
              </a:rPr>
              <a:t> Normalization of a chromosomal contact map. </a:t>
            </a:r>
            <a:r>
              <a:rPr lang="en-US" altLang="zh-CN" sz="2200" b="0" i="1" smtClean="0">
                <a:effectLst/>
                <a:latin typeface="+mn-lt"/>
                <a:ea typeface="+mn-ea"/>
                <a:cs typeface="+mn-cs"/>
                <a:sym typeface="Helvetica"/>
              </a:rPr>
              <a:t>BMC Genomics</a:t>
            </a:r>
            <a:r>
              <a:rPr lang="en-US" altLang="zh-CN" sz="2200" b="0" i="0" smtClean="0">
                <a:effectLst/>
                <a:latin typeface="+mn-lt"/>
                <a:ea typeface="+mn-ea"/>
                <a:cs typeface="+mn-cs"/>
                <a:sym typeface="Helvetica"/>
              </a:rPr>
              <a:t> </a:t>
            </a:r>
            <a:r>
              <a:rPr lang="en-US" altLang="zh-CN" sz="2200" b="1" i="0" smtClean="0">
                <a:effectLst/>
                <a:latin typeface="+mn-lt"/>
                <a:ea typeface="+mn-ea"/>
                <a:cs typeface="+mn-cs"/>
                <a:sym typeface="Helvetica"/>
              </a:rPr>
              <a:t>13</a:t>
            </a:r>
            <a:r>
              <a:rPr lang="en-US" altLang="zh-CN" sz="2200" b="0" i="0" smtClean="0">
                <a:effectLst/>
                <a:latin typeface="+mn-lt"/>
                <a:ea typeface="+mn-ea"/>
                <a:cs typeface="+mn-cs"/>
                <a:sym typeface="Helvetica"/>
              </a:rPr>
              <a:t>, 436 (2012). https://doi.org/10.1186/1471-2164-13-436</a:t>
            </a:r>
            <a:endParaRPr lang="en-US" altLang="zh-CN" sz="2200" b="0" i="0" smtClean="0">
              <a:effectLst/>
              <a:latin typeface="+mn-lt"/>
              <a:ea typeface="+mn-ea"/>
              <a:cs typeface="+mn-cs"/>
              <a:sym typeface="Helvetica"/>
            </a:endParaRPr>
          </a:p>
          <a:p>
            <a:r>
              <a:rPr lang="en-US" altLang="zh-CN" sz="2200" b="0" i="0" smtClean="0">
                <a:effectLst/>
                <a:latin typeface="+mn-lt"/>
                <a:ea typeface="+mn-ea"/>
                <a:cs typeface="+mn-cs"/>
                <a:sym typeface="Helvetica"/>
              </a:rPr>
              <a:t>[3] </a:t>
            </a:r>
            <a:r>
              <a:rPr lang="en-US" altLang="zh-CN" sz="2200" smtClean="0">
                <a:effectLst/>
                <a:latin typeface="+mn-lt"/>
                <a:ea typeface="+mn-ea"/>
                <a:cs typeface="+mn-cs"/>
                <a:sym typeface="Helvetica"/>
              </a:rPr>
              <a:t>Imakaev M, Fudenberg G, McCord RP et al (2012) Iterative correction of hi-c data reveals hallmarks of chromosome organization. Nat Methods 9(10):9990–1003</a:t>
            </a:r>
            <a:endParaRPr lang="en-US" altLang="zh-CN" sz="2200" smtClean="0">
              <a:effectLst/>
              <a:latin typeface="+mn-lt"/>
              <a:ea typeface="+mn-ea"/>
              <a:cs typeface="+mn-cs"/>
              <a:sym typeface="Helvetica"/>
            </a:endParaRPr>
          </a:p>
          <a:p>
            <a:r>
              <a:rPr lang="en-US" altLang="zh-CN" sz="2200" smtClean="0">
                <a:effectLst/>
                <a:latin typeface="+mn-lt"/>
                <a:ea typeface="+mn-ea"/>
                <a:cs typeface="+mn-cs"/>
                <a:sym typeface="Helvetica"/>
              </a:rPr>
              <a:t>[4]</a:t>
            </a:r>
            <a:r>
              <a:rPr lang="en-US" altLang="zh-CN" sz="2200" baseline="0" smtClean="0">
                <a:effectLst/>
                <a:latin typeface="+mn-lt"/>
                <a:ea typeface="+mn-ea"/>
                <a:cs typeface="+mn-cs"/>
                <a:sym typeface="Helvetica"/>
              </a:rPr>
              <a:t> </a:t>
            </a:r>
            <a:r>
              <a:rPr lang="en-US" altLang="zh-CN" sz="2200" b="0" i="0" smtClean="0">
                <a:effectLst/>
                <a:latin typeface="+mn-lt"/>
                <a:ea typeface="+mn-ea"/>
                <a:cs typeface="+mn-cs"/>
                <a:sym typeface="Helvetica"/>
              </a:rPr>
              <a:t>Yaffe, E. &amp; Tanay, A. Probabilistic modeling of Hi-C contact maps eliminates systematic biases to characterize global chromosomal architecture. </a:t>
            </a:r>
            <a:r>
              <a:rPr lang="en-US" altLang="zh-CN" sz="2200" b="0" i="1" smtClean="0">
                <a:effectLst/>
                <a:latin typeface="+mn-lt"/>
                <a:ea typeface="+mn-ea"/>
                <a:cs typeface="+mn-cs"/>
                <a:sym typeface="Helvetica"/>
              </a:rPr>
              <a:t>Nat. Genet.</a:t>
            </a:r>
            <a:r>
              <a:rPr lang="en-US" altLang="zh-CN" sz="2200" b="0" i="0" smtClean="0">
                <a:effectLst/>
                <a:latin typeface="+mn-lt"/>
                <a:ea typeface="+mn-ea"/>
                <a:cs typeface="+mn-cs"/>
                <a:sym typeface="Helvetica"/>
              </a:rPr>
              <a:t> </a:t>
            </a:r>
            <a:r>
              <a:rPr lang="en-US" altLang="zh-CN" sz="2200" b="1" i="0" smtClean="0">
                <a:effectLst/>
                <a:latin typeface="+mn-lt"/>
                <a:ea typeface="+mn-ea"/>
                <a:cs typeface="+mn-cs"/>
                <a:sym typeface="Helvetica"/>
              </a:rPr>
              <a:t>43</a:t>
            </a:r>
            <a:r>
              <a:rPr lang="en-US" altLang="zh-CN" sz="2200" b="0" i="0" smtClean="0">
                <a:effectLst/>
                <a:latin typeface="+mn-lt"/>
                <a:ea typeface="+mn-ea"/>
                <a:cs typeface="+mn-cs"/>
                <a:sym typeface="Helvetica"/>
              </a:rPr>
              <a:t>, 1059–1065 (2011).</a:t>
            </a:r>
            <a:endParaRPr lang="en-US" altLang="zh-CN" sz="2200" b="0" i="0" smtClean="0">
              <a:effectLst/>
              <a:latin typeface="+mn-lt"/>
              <a:ea typeface="+mn-ea"/>
              <a:cs typeface="+mn-cs"/>
              <a:sym typeface="Helvetica"/>
            </a:endParaRPr>
          </a:p>
          <a:p>
            <a:r>
              <a:rPr lang="en-US" altLang="zh-CN" sz="2200" b="0" i="0" smtClean="0">
                <a:effectLst/>
                <a:latin typeface="+mn-lt"/>
                <a:ea typeface="+mn-ea"/>
                <a:cs typeface="+mn-cs"/>
                <a:sym typeface="Helvetica"/>
              </a:rPr>
              <a:t>[5]</a:t>
            </a:r>
            <a:r>
              <a:rPr lang="en-US" altLang="zh-CN" sz="2200" b="0" i="0" baseline="0" smtClean="0">
                <a:effectLst/>
                <a:latin typeface="+mn-lt"/>
                <a:ea typeface="+mn-ea"/>
                <a:cs typeface="+mn-cs"/>
                <a:sym typeface="Helvetica"/>
              </a:rPr>
              <a:t> </a:t>
            </a:r>
            <a:r>
              <a:rPr lang="en-US" altLang="zh-CN" sz="2200" smtClean="0">
                <a:effectLst/>
                <a:latin typeface="+mn-lt"/>
                <a:ea typeface="+mn-ea"/>
                <a:cs typeface="+mn-cs"/>
                <a:sym typeface="Helvetica"/>
              </a:rPr>
              <a:t>Knight PA, Ruiz D (2012) A fast algorithm for matrix balancing. IMA J Numer Anal 33 (3):1029–1047</a:t>
            </a:r>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t>在染色质区室中互相作用相对频繁的基因组区域，这些就是拓扑结构域</a:t>
            </a:r>
            <a:r>
              <a:rPr lang="en-US" altLang="zh-CN"/>
              <a:t> TAD</a:t>
            </a:r>
            <a:r>
              <a:rPr lang="zh-CN" altLang="en-US"/>
              <a:t>。</a:t>
            </a:r>
            <a:endParaRPr lang="zh-CN" altLang="en-US"/>
          </a:p>
          <a:p>
            <a:r>
              <a:rPr lang="zh-CN" altLang="en-US"/>
              <a:t>一般这些区域在不同的哺乳动物的不同细胞中都很保守，并且高度富集</a:t>
            </a:r>
            <a:r>
              <a:rPr lang="en-US" altLang="zh-CN"/>
              <a:t> CTCF </a:t>
            </a:r>
            <a:r>
              <a:rPr lang="zh-CN" altLang="en-US"/>
              <a:t>和</a:t>
            </a:r>
            <a:r>
              <a:rPr lang="en-US" altLang="zh-CN"/>
              <a:t> </a:t>
            </a:r>
            <a:r>
              <a:rPr lang="zh-CN" altLang="en-US"/>
              <a:t>粘附蛋白。</a:t>
            </a:r>
            <a:endParaRPr lang="zh-CN" altLang="en-US"/>
          </a:p>
          <a:p>
            <a:r>
              <a:rPr lang="zh-CN" altLang="en-US"/>
              <a:t>通过计算基因互作矩阵，大三角形中几个深红色的三角代表内部高度互作域被定义为拓扑结构域，一般是</a:t>
            </a:r>
            <a:r>
              <a:rPr lang="en-US" altLang="zh-CN"/>
              <a:t>400-800kb</a:t>
            </a:r>
            <a:r>
              <a:rPr lang="zh-CN" altLang="en-US"/>
              <a:t>较稳定的复制单元。</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Title &amp; Subtitle">
    <p:spTree>
      <p:nvGrpSpPr>
        <p:cNvPr id="1" name=""/>
        <p:cNvGrpSpPr/>
        <p:nvPr/>
      </p:nvGrpSpPr>
      <p:grpSpPr>
        <a:xfrm>
          <a:off x="0" y="0"/>
          <a:ext cx="0" cy="0"/>
          <a:chOff x="0" y="0"/>
          <a:chExt cx="0" cy="0"/>
        </a:xfrm>
      </p:grpSpPr>
      <p:sp>
        <p:nvSpPr>
          <p:cNvPr id="17" name="矩形 2"/>
          <p:cNvSpPr/>
          <p:nvPr/>
        </p:nvSpPr>
        <p:spPr>
          <a:xfrm>
            <a:off x="-1" y="0"/>
            <a:ext cx="24384001" cy="13716000"/>
          </a:xfrm>
          <a:prstGeom prst="rect">
            <a:avLst/>
          </a:prstGeom>
          <a:solidFill>
            <a:srgbClr val="144168"/>
          </a:solidFill>
          <a:ln w="12700">
            <a:miter lim="400000"/>
          </a:ln>
        </p:spPr>
        <p:txBody>
          <a:bodyPr lIns="45719" rIns="45719" anchor="ctr"/>
          <a:lstStyle/>
          <a:p>
            <a:pPr defTabSz="914400">
              <a:defRPr sz="1800">
                <a:solidFill>
                  <a:srgbClr val="FFFFFF"/>
                </a:solidFill>
              </a:defRPr>
            </a:pPr>
          </a:p>
        </p:txBody>
      </p:sp>
      <p:pic>
        <p:nvPicPr>
          <p:cNvPr id="18" name="图形 8" descr="图形 8"/>
          <p:cNvPicPr>
            <a:picLocks noChangeAspect="1"/>
          </p:cNvPicPr>
          <p:nvPr/>
        </p:nvPicPr>
        <p:blipFill>
          <a:blip r:embed="rId2">
            <a:alphaModFix amt="60000"/>
          </a:blip>
          <a:srcRect r="31196" b="18959"/>
          <a:stretch>
            <a:fillRect/>
          </a:stretch>
        </p:blipFill>
        <p:spPr>
          <a:xfrm>
            <a:off x="13135717" y="3843899"/>
            <a:ext cx="11248283" cy="9865114"/>
          </a:xfrm>
          <a:prstGeom prst="rect">
            <a:avLst/>
          </a:prstGeom>
          <a:ln w="12700">
            <a:miter lim="400000"/>
            <a:headEnd/>
            <a:tailEnd/>
          </a:ln>
        </p:spPr>
      </p:pic>
      <p:pic>
        <p:nvPicPr>
          <p:cNvPr id="19" name="图片 3" descr="图片 3"/>
          <p:cNvPicPr>
            <a:picLocks noChangeAspect="1"/>
          </p:cNvPicPr>
          <p:nvPr/>
        </p:nvPicPr>
        <p:blipFill>
          <a:blip r:embed="rId3"/>
          <a:srcRect t="22189"/>
          <a:stretch>
            <a:fillRect/>
          </a:stretch>
        </p:blipFill>
        <p:spPr>
          <a:xfrm>
            <a:off x="695377" y="459773"/>
            <a:ext cx="6311017" cy="1132651"/>
          </a:xfrm>
          <a:prstGeom prst="rect">
            <a:avLst/>
          </a:prstGeom>
          <a:ln w="12700">
            <a:miter lim="400000"/>
            <a:headEnd/>
            <a:tailEnd/>
          </a:ln>
        </p:spPr>
      </p:pic>
      <p:sp>
        <p:nvSpPr>
          <p:cNvPr id="20" name="Title Text"/>
          <p:cNvSpPr txBox="1">
            <a:spLocks noGrp="1"/>
          </p:cNvSpPr>
          <p:nvPr>
            <p:ph type="title" hasCustomPrompt="1"/>
          </p:nvPr>
        </p:nvSpPr>
        <p:spPr>
          <a:xfrm>
            <a:off x="2782689" y="3789034"/>
            <a:ext cx="18796001" cy="2912132"/>
          </a:xfrm>
          <a:prstGeom prst="rect">
            <a:avLst/>
          </a:prstGeom>
        </p:spPr>
        <p:txBody>
          <a:bodyPr anchor="b"/>
          <a:lstStyle>
            <a:lvl1pPr algn="ctr">
              <a:defRPr sz="11200"/>
            </a:lvl1pPr>
          </a:lstStyle>
          <a:p>
            <a:r>
              <a:t>Title Text</a:t>
            </a:r>
          </a:p>
        </p:txBody>
      </p:sp>
      <p:sp>
        <p:nvSpPr>
          <p:cNvPr id="21" name="Body Level One…"/>
          <p:cNvSpPr txBox="1">
            <a:spLocks noGrp="1"/>
          </p:cNvSpPr>
          <p:nvPr>
            <p:ph type="body" sz="quarter" idx="1" hasCustomPrompt="1"/>
          </p:nvPr>
        </p:nvSpPr>
        <p:spPr>
          <a:xfrm>
            <a:off x="8142909" y="7981719"/>
            <a:ext cx="8098182" cy="1589485"/>
          </a:xfrm>
          <a:prstGeom prst="rect">
            <a:avLst/>
          </a:prstGeom>
        </p:spPr>
        <p:txBody>
          <a:bodyPr anchor="t"/>
          <a:lstStyle>
            <a:lvl1pPr marL="0" indent="0" algn="ctr">
              <a:spcBef>
                <a:spcPts val="0"/>
              </a:spcBef>
              <a:buSzTx/>
              <a:buNone/>
              <a:defRPr sz="5200">
                <a:solidFill>
                  <a:srgbClr val="FFFFFF"/>
                </a:solidFill>
              </a:defRPr>
            </a:lvl1pPr>
            <a:lvl2pPr marL="0" indent="0" algn="ctr">
              <a:spcBef>
                <a:spcPts val="0"/>
              </a:spcBef>
              <a:buSzTx/>
              <a:buNone/>
              <a:defRPr sz="5200">
                <a:solidFill>
                  <a:srgbClr val="FFFFFF"/>
                </a:solidFill>
              </a:defRPr>
            </a:lvl2pPr>
            <a:lvl3pPr marL="0" indent="0" algn="ctr">
              <a:spcBef>
                <a:spcPts val="0"/>
              </a:spcBef>
              <a:buSzTx/>
              <a:buNone/>
              <a:defRPr sz="5200">
                <a:solidFill>
                  <a:srgbClr val="FFFFFF"/>
                </a:solidFill>
              </a:defRPr>
            </a:lvl3pPr>
            <a:lvl4pPr marL="0" indent="0" algn="ctr">
              <a:spcBef>
                <a:spcPts val="0"/>
              </a:spcBef>
              <a:buSzTx/>
              <a:buNone/>
              <a:defRPr sz="5200">
                <a:solidFill>
                  <a:srgbClr val="FFFFFF"/>
                </a:solidFill>
              </a:defRPr>
            </a:lvl4pPr>
            <a:lvl5pPr marL="0" indent="0" algn="ctr">
              <a:spcBef>
                <a:spcPts val="0"/>
              </a:spcBef>
              <a:buSzTx/>
              <a:buNone/>
              <a:defRPr sz="5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2" name="未标题-1.png" descr="未标题-1.png"/>
          <p:cNvPicPr>
            <a:picLocks noChangeAspect="1"/>
          </p:cNvPicPr>
          <p:nvPr/>
        </p:nvPicPr>
        <p:blipFill>
          <a:blip r:embed="rId4"/>
          <a:stretch>
            <a:fillRect/>
          </a:stretch>
        </p:blipFill>
        <p:spPr>
          <a:xfrm>
            <a:off x="7234672" y="564458"/>
            <a:ext cx="1967652" cy="702956"/>
          </a:xfrm>
          <a:prstGeom prst="rect">
            <a:avLst/>
          </a:prstGeom>
          <a:ln w="12700">
            <a:miter lim="400000"/>
            <a:headEnd/>
            <a:tailEnd/>
          </a:ln>
        </p:spPr>
      </p:pic>
      <p:sp>
        <p:nvSpPr>
          <p:cNvPr id="23" name="Rectangle"/>
          <p:cNvSpPr/>
          <p:nvPr/>
        </p:nvSpPr>
        <p:spPr>
          <a:xfrm>
            <a:off x="-1" y="13580487"/>
            <a:ext cx="24384001"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pic>
        <p:nvPicPr>
          <p:cNvPr id="24" name="图形 1" descr="图形 1"/>
          <p:cNvPicPr>
            <a:picLocks noChangeAspect="1"/>
          </p:cNvPicPr>
          <p:nvPr/>
        </p:nvPicPr>
        <p:blipFill>
          <a:blip r:embed="rId5"/>
          <a:srcRect b="12661"/>
          <a:stretch>
            <a:fillRect/>
          </a:stretch>
        </p:blipFill>
        <p:spPr>
          <a:xfrm>
            <a:off x="-1" y="5831"/>
            <a:ext cx="24361446" cy="13717153"/>
          </a:xfrm>
          <a:prstGeom prst="rect">
            <a:avLst/>
          </a:prstGeom>
          <a:ln w="12700">
            <a:miter lim="400000"/>
            <a:headEnd/>
            <a:tailEnd/>
          </a:ln>
        </p:spPr>
      </p:pic>
      <p:sp>
        <p:nvSpPr>
          <p:cNvPr id="25" name="Rectangle"/>
          <p:cNvSpPr/>
          <p:nvPr/>
        </p:nvSpPr>
        <p:spPr>
          <a:xfrm>
            <a:off x="-1" y="5338"/>
            <a:ext cx="24384001" cy="142876"/>
          </a:xfrm>
          <a:prstGeom prst="rect">
            <a:avLst/>
          </a:prstGeom>
          <a:solidFill>
            <a:srgbClr val="003559"/>
          </a:solidFill>
          <a:ln w="12700">
            <a:miter lim="400000"/>
          </a:ln>
        </p:spPr>
        <p:txBody>
          <a:bodyPr lIns="71437" tIns="71437" rIns="71437" bIns="71437" anchor="ctr"/>
          <a:lstStyle/>
          <a:p>
            <a:pPr>
              <a:defRPr sz="2800">
                <a:solidFill>
                  <a:srgbClr val="FFFFFF"/>
                </a:solidFill>
              </a:defRPr>
            </a:pPr>
          </a:p>
        </p:txBody>
      </p:sp>
      <p:sp>
        <p:nvSpPr>
          <p:cNvPr id="26" name="Slide Number"/>
          <p:cNvSpPr txBox="1">
            <a:spLocks noGrp="1"/>
          </p:cNvSpPr>
          <p:nvPr>
            <p:ph type="sldNum" sz="quarter" idx="2"/>
          </p:nvPr>
        </p:nvSpPr>
        <p:spPr>
          <a:xfrm>
            <a:off x="20740873" y="13073062"/>
            <a:ext cx="466354" cy="473076"/>
          </a:xfrm>
          <a:prstGeom prst="rect">
            <a:avLst/>
          </a:prstGeom>
        </p:spPr>
        <p:txBody>
          <a:bodyPr/>
          <a:lstStyle>
            <a:lvl1pPr>
              <a:defRPr>
                <a:solidFill>
                  <a:srgbClr val="000000"/>
                </a:solidFill>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3" name="Body Level One…"/>
          <p:cNvSpPr txBox="1">
            <a:spLocks noGrp="1"/>
          </p:cNvSpPr>
          <p:nvPr>
            <p:ph type="body" idx="1"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34"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Content">
    <p:spTree>
      <p:nvGrpSpPr>
        <p:cNvPr id="1" name=""/>
        <p:cNvGrpSpPr/>
        <p:nvPr/>
      </p:nvGrpSpPr>
      <p:grpSpPr>
        <a:xfrm>
          <a:off x="0" y="0"/>
          <a:ext cx="0" cy="0"/>
          <a:chOff x="0" y="0"/>
          <a:chExt cx="0" cy="0"/>
        </a:xfrm>
      </p:grpSpPr>
      <p:sp>
        <p:nvSpPr>
          <p:cNvPr id="42" name="六边形 10"/>
          <p:cNvSpPr/>
          <p:nvPr/>
        </p:nvSpPr>
        <p:spPr>
          <a:xfrm>
            <a:off x="17546290" y="4655151"/>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p>
        </p:txBody>
      </p:sp>
      <p:sp>
        <p:nvSpPr>
          <p:cNvPr id="43" name="六边形 10"/>
          <p:cNvSpPr/>
          <p:nvPr/>
        </p:nvSpPr>
        <p:spPr>
          <a:xfrm>
            <a:off x="10238268"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p>
        </p:txBody>
      </p:sp>
      <p:sp>
        <p:nvSpPr>
          <p:cNvPr id="44" name="六边形 10"/>
          <p:cNvSpPr/>
          <p:nvPr/>
        </p:nvSpPr>
        <p:spPr>
          <a:xfrm>
            <a:off x="2699687"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p>
        </p:txBody>
      </p:sp>
      <p:grpSp>
        <p:nvGrpSpPr>
          <p:cNvPr id="47" name="Group"/>
          <p:cNvGrpSpPr/>
          <p:nvPr/>
        </p:nvGrpSpPr>
        <p:grpSpPr>
          <a:xfrm>
            <a:off x="-6350" y="-550"/>
            <a:ext cx="24385889" cy="1571626"/>
            <a:chOff x="0" y="0"/>
            <a:chExt cx="24385887" cy="1571625"/>
          </a:xfrm>
        </p:grpSpPr>
        <p:sp>
          <p:nvSpPr>
            <p:cNvPr id="45" name="Rectangle"/>
            <p:cNvSpPr/>
            <p:nvPr/>
          </p:nvSpPr>
          <p:spPr>
            <a:xfrm>
              <a:off x="14338025" y="0"/>
              <a:ext cx="10047863" cy="1571625"/>
            </a:xfrm>
            <a:prstGeom prst="rect">
              <a:avLst/>
            </a:prstGeom>
            <a:gradFill flip="none" rotWithShape="1">
              <a:gsLst>
                <a:gs pos="0">
                  <a:srgbClr val="FFFFFF"/>
                </a:gs>
                <a:gs pos="100000">
                  <a:srgbClr val="003559"/>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p>
          </p:txBody>
        </p:sp>
        <p:sp>
          <p:nvSpPr>
            <p:cNvPr id="46" name="Rectangle"/>
            <p:cNvSpPr/>
            <p:nvPr/>
          </p:nvSpPr>
          <p:spPr>
            <a:xfrm>
              <a:off x="0" y="0"/>
              <a:ext cx="14456782" cy="1571626"/>
            </a:xfrm>
            <a:prstGeom prst="rect">
              <a:avLst/>
            </a:prstGeom>
            <a:solidFill>
              <a:srgbClr val="003559"/>
            </a:solidFill>
            <a:ln w="12700" cap="flat">
              <a:noFill/>
              <a:miter lim="400000"/>
            </a:ln>
            <a:effectLst/>
          </p:spPr>
          <p:txBody>
            <a:bodyPr wrap="square" lIns="71437" tIns="71437" rIns="71437" bIns="71437" numCol="1" anchor="ctr">
              <a:noAutofit/>
            </a:bodyPr>
            <a:lstStyle/>
            <a:p>
              <a:pPr>
                <a:defRPr sz="3000">
                  <a:solidFill>
                    <a:srgbClr val="FFFFFF"/>
                  </a:solidFill>
                </a:defRPr>
              </a:pPr>
            </a:p>
          </p:txBody>
        </p:sp>
      </p:grpSp>
      <p:sp>
        <p:nvSpPr>
          <p:cNvPr id="48"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49"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p>
        </p:txBody>
      </p:sp>
      <p:sp>
        <p:nvSpPr>
          <p:cNvPr id="50" name="01"/>
          <p:cNvSpPr txBox="1"/>
          <p:nvPr/>
        </p:nvSpPr>
        <p:spPr>
          <a:xfrm>
            <a:off x="1197761" y="3863989"/>
            <a:ext cx="1426941"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01</a:t>
            </a:r>
          </a:p>
        </p:txBody>
      </p:sp>
      <p:sp>
        <p:nvSpPr>
          <p:cNvPr id="51" name="1st heading"/>
          <p:cNvSpPr txBox="1">
            <a:spLocks noGrp="1"/>
          </p:cNvSpPr>
          <p:nvPr>
            <p:ph type="body" sz="quarter" idx="21" hasCustomPrompt="1"/>
          </p:nvPr>
        </p:nvSpPr>
        <p:spPr>
          <a:xfrm>
            <a:off x="2820320"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2" name="2nd heading"/>
          <p:cNvSpPr txBox="1">
            <a:spLocks noGrp="1"/>
          </p:cNvSpPr>
          <p:nvPr>
            <p:ph type="body" sz="quarter" idx="22" hasCustomPrompt="1"/>
          </p:nvPr>
        </p:nvSpPr>
        <p:spPr>
          <a:xfrm>
            <a:off x="2820320"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3" name="02"/>
          <p:cNvSpPr txBox="1"/>
          <p:nvPr/>
        </p:nvSpPr>
        <p:spPr>
          <a:xfrm>
            <a:off x="8609335"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02</a:t>
            </a:r>
          </a:p>
        </p:txBody>
      </p:sp>
      <p:sp>
        <p:nvSpPr>
          <p:cNvPr id="54" name="1st heading"/>
          <p:cNvSpPr txBox="1">
            <a:spLocks noGrp="1"/>
          </p:cNvSpPr>
          <p:nvPr>
            <p:ph type="body" sz="quarter" idx="23" hasCustomPrompt="1"/>
          </p:nvPr>
        </p:nvSpPr>
        <p:spPr>
          <a:xfrm>
            <a:off x="10231894"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5" name="2nd heading"/>
          <p:cNvSpPr txBox="1">
            <a:spLocks noGrp="1"/>
          </p:cNvSpPr>
          <p:nvPr>
            <p:ph type="body" sz="quarter" idx="24" hasCustomPrompt="1"/>
          </p:nvPr>
        </p:nvSpPr>
        <p:spPr>
          <a:xfrm>
            <a:off x="10231894"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6" name="03"/>
          <p:cNvSpPr txBox="1"/>
          <p:nvPr/>
        </p:nvSpPr>
        <p:spPr>
          <a:xfrm>
            <a:off x="16020910"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03</a:t>
            </a:r>
          </a:p>
        </p:txBody>
      </p:sp>
      <p:sp>
        <p:nvSpPr>
          <p:cNvPr id="57" name="1st heading"/>
          <p:cNvSpPr txBox="1">
            <a:spLocks noGrp="1"/>
          </p:cNvSpPr>
          <p:nvPr>
            <p:ph type="body" sz="quarter" idx="25" hasCustomPrompt="1"/>
          </p:nvPr>
        </p:nvSpPr>
        <p:spPr>
          <a:xfrm>
            <a:off x="17643470" y="4598573"/>
            <a:ext cx="4479372"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8" name="2nd heading"/>
          <p:cNvSpPr txBox="1">
            <a:spLocks noGrp="1"/>
          </p:cNvSpPr>
          <p:nvPr>
            <p:ph type="body" sz="quarter" idx="26" hasCustomPrompt="1"/>
          </p:nvPr>
        </p:nvSpPr>
        <p:spPr>
          <a:xfrm>
            <a:off x="17643470" y="6188089"/>
            <a:ext cx="4479372"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9"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60"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fld>
            <a:endParaRPr/>
          </a:p>
        </p:txBody>
      </p:sp>
      <p:pic>
        <p:nvPicPr>
          <p:cNvPr id="61" name="图形 4" descr="图形 4"/>
          <p:cNvPicPr>
            <a:picLocks noChangeAspect="1"/>
          </p:cNvPicPr>
          <p:nvPr/>
        </p:nvPicPr>
        <p:blipFill>
          <a:blip r:embed="rId2"/>
          <a:stretch>
            <a:fillRect/>
          </a:stretch>
        </p:blipFill>
        <p:spPr>
          <a:xfrm>
            <a:off x="21756578" y="469350"/>
            <a:ext cx="2309924" cy="631961"/>
          </a:xfrm>
          <a:prstGeom prst="rect">
            <a:avLst/>
          </a:prstGeom>
          <a:ln w="12700">
            <a:miter lim="400000"/>
            <a:headEnd/>
            <a:tailEnd/>
          </a:ln>
        </p:spPr>
      </p:pic>
      <p:pic>
        <p:nvPicPr>
          <p:cNvPr id="62" name="未标题-1.png" descr="未标题-1.png"/>
          <p:cNvPicPr>
            <a:picLocks noChangeAspect="1"/>
          </p:cNvPicPr>
          <p:nvPr/>
        </p:nvPicPr>
        <p:blipFill>
          <a:blip r:embed="rId3"/>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Question Light">
    <p:spTree>
      <p:nvGrpSpPr>
        <p:cNvPr id="1" name=""/>
        <p:cNvGrpSpPr/>
        <p:nvPr/>
      </p:nvGrpSpPr>
      <p:grpSpPr>
        <a:xfrm>
          <a:off x="0" y="0"/>
          <a:ext cx="0" cy="0"/>
          <a:chOff x="0" y="0"/>
          <a:chExt cx="0" cy="0"/>
        </a:xfrm>
      </p:grpSpPr>
      <p:sp>
        <p:nvSpPr>
          <p:cNvPr id="69" name="Rectangle"/>
          <p:cNvSpPr/>
          <p:nvPr/>
        </p:nvSpPr>
        <p:spPr>
          <a:xfrm>
            <a:off x="0" y="13581544"/>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70"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71"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8"/>
                  </a:schemeClr>
                </a:solidFill>
              </a:defRPr>
            </a:lvl1pPr>
          </a:lstStyle>
          <a:p>
            <a:r>
              <a:t>Title Text</a:t>
            </a:r>
          </a:p>
        </p:txBody>
      </p:sp>
      <p:sp>
        <p:nvSpPr>
          <p:cNvPr id="72"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pic>
        <p:nvPicPr>
          <p:cNvPr id="73"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sp>
        <p:nvSpPr>
          <p:cNvPr id="74"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fld>
            <a:endParaRPr/>
          </a:p>
        </p:txBody>
      </p:sp>
      <p:pic>
        <p:nvPicPr>
          <p:cNvPr id="75" name="图形 4" descr="图形 4"/>
          <p:cNvPicPr>
            <a:picLocks noChangeAspect="1"/>
          </p:cNvPicPr>
          <p:nvPr/>
        </p:nvPicPr>
        <p:blipFill>
          <a:blip r:embed="rId3"/>
          <a:stretch>
            <a:fillRect/>
          </a:stretch>
        </p:blipFill>
        <p:spPr>
          <a:xfrm>
            <a:off x="21756578" y="469350"/>
            <a:ext cx="2309924" cy="631961"/>
          </a:xfrm>
          <a:prstGeom prst="rect">
            <a:avLst/>
          </a:prstGeom>
          <a:ln w="12700">
            <a:miter lim="400000"/>
            <a:headEnd/>
            <a:tailEnd/>
          </a:ln>
        </p:spPr>
      </p:pic>
      <p:pic>
        <p:nvPicPr>
          <p:cNvPr id="76" name="未标题-1.png" descr="未标题-1.png"/>
          <p:cNvPicPr>
            <a:picLocks noChangeAspect="1"/>
          </p:cNvPicPr>
          <p:nvPr/>
        </p:nvPicPr>
        <p:blipFill>
          <a:blip r:embed="rId4"/>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Acknowledgement">
    <p:spTree>
      <p:nvGrpSpPr>
        <p:cNvPr id="1" name=""/>
        <p:cNvGrpSpPr/>
        <p:nvPr/>
      </p:nvGrpSpPr>
      <p:grpSpPr>
        <a:xfrm>
          <a:off x="0" y="0"/>
          <a:ext cx="0" cy="0"/>
          <a:chOff x="0" y="0"/>
          <a:chExt cx="0" cy="0"/>
        </a:xfrm>
      </p:grpSpPr>
      <p:sp>
        <p:nvSpPr>
          <p:cNvPr id="83"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84"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8"/>
                  </a:schemeClr>
                </a:solidFill>
              </a:defRPr>
            </a:lvl1pPr>
          </a:lstStyle>
          <a:p>
            <a:r>
              <a:t>Title Text</a:t>
            </a:r>
          </a:p>
        </p:txBody>
      </p:sp>
      <p:sp>
        <p:nvSpPr>
          <p:cNvPr id="85"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pic>
        <p:nvPicPr>
          <p:cNvPr id="86"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grpSp>
        <p:nvGrpSpPr>
          <p:cNvPr id="89" name="Group"/>
          <p:cNvGrpSpPr/>
          <p:nvPr/>
        </p:nvGrpSpPr>
        <p:grpSpPr>
          <a:xfrm>
            <a:off x="698500" y="457200"/>
            <a:ext cx="4650728" cy="628817"/>
            <a:chOff x="0" y="0"/>
            <a:chExt cx="4650727" cy="628816"/>
          </a:xfrm>
        </p:grpSpPr>
        <p:pic>
          <p:nvPicPr>
            <p:cNvPr id="87" name="图形 4" descr="图形 4"/>
            <p:cNvPicPr>
              <a:picLocks noChangeAspect="1"/>
            </p:cNvPicPr>
            <p:nvPr/>
          </p:nvPicPr>
          <p:blipFill>
            <a:blip r:embed="rId3"/>
            <a:stretch>
              <a:fillRect/>
            </a:stretch>
          </p:blipFill>
          <p:spPr>
            <a:xfrm>
              <a:off x="0" y="27759"/>
              <a:ext cx="2095500" cy="573298"/>
            </a:xfrm>
            <a:prstGeom prst="rect">
              <a:avLst/>
            </a:prstGeom>
            <a:ln w="12700" cap="flat">
              <a:noFill/>
              <a:miter lim="400000"/>
              <a:headEnd/>
              <a:tailEnd/>
            </a:ln>
            <a:effectLst/>
          </p:spPr>
        </p:pic>
        <p:pic>
          <p:nvPicPr>
            <p:cNvPr id="88" name="标准中英文组合.png" descr="标准中英文组合.png"/>
            <p:cNvPicPr>
              <a:picLocks noChangeAspect="1"/>
            </p:cNvPicPr>
            <p:nvPr/>
          </p:nvPicPr>
          <p:blipFill>
            <a:blip r:embed="rId4"/>
            <a:stretch>
              <a:fillRect/>
            </a:stretch>
          </p:blipFill>
          <p:spPr>
            <a:xfrm>
              <a:off x="2555227" y="0"/>
              <a:ext cx="2095501" cy="628817"/>
            </a:xfrm>
            <a:prstGeom prst="rect">
              <a:avLst/>
            </a:prstGeom>
            <a:ln w="12700" cap="flat">
              <a:noFill/>
              <a:miter lim="400000"/>
              <a:headEnd/>
              <a:tailEnd/>
            </a:ln>
            <a:effectLst/>
          </p:spPr>
        </p:pic>
      </p:grpSp>
      <p:pic>
        <p:nvPicPr>
          <p:cNvPr id="90" name="未标题-1.png" descr="未标题-1.png"/>
          <p:cNvPicPr>
            <a:picLocks noChangeAspect="1"/>
          </p:cNvPicPr>
          <p:nvPr/>
        </p:nvPicPr>
        <p:blipFill>
          <a:blip r:embed="rId5"/>
          <a:stretch>
            <a:fillRect/>
          </a:stretch>
        </p:blipFill>
        <p:spPr>
          <a:xfrm>
            <a:off x="370678" y="13273684"/>
            <a:ext cx="1119620" cy="399991"/>
          </a:xfrm>
          <a:prstGeom prst="rect">
            <a:avLst/>
          </a:prstGeom>
          <a:ln w="12700">
            <a:miter lim="400000"/>
            <a:headEnd/>
            <a:tailEnd/>
          </a:ln>
        </p:spPr>
      </p:pic>
      <p:sp>
        <p:nvSpPr>
          <p:cNvPr id="91" name="Slide Number"/>
          <p:cNvSpPr txBox="1">
            <a:spLocks noGrp="1"/>
          </p:cNvSpPr>
          <p:nvPr>
            <p:ph type="sldNum" sz="quarter" idx="2"/>
          </p:nvPr>
        </p:nvSpPr>
        <p:spPr>
          <a:xfrm>
            <a:off x="22859958" y="12700000"/>
            <a:ext cx="466354" cy="473075"/>
          </a:xfrm>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5.png"/><Relationship Id="rId6" Type="http://schemas.openxmlformats.org/officeDocument/2006/relationships/image" Target="../media/image3.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4331677" y="-550"/>
            <a:ext cx="10047863" cy="1571626"/>
          </a:xfrm>
          <a:prstGeom prst="rect">
            <a:avLst/>
          </a:prstGeom>
          <a:gradFill>
            <a:gsLst>
              <a:gs pos="0">
                <a:srgbClr val="FFFFFF"/>
              </a:gs>
              <a:gs pos="100000">
                <a:srgbClr val="003559"/>
              </a:gs>
            </a:gsLst>
            <a:lin ang="10800000"/>
          </a:gradFill>
          <a:ln w="12700">
            <a:miter lim="400000"/>
          </a:ln>
        </p:spPr>
        <p:txBody>
          <a:bodyPr lIns="71437" tIns="71437" rIns="71437" bIns="71437" anchor="ctr"/>
          <a:lstStyle/>
          <a:p>
            <a:pPr>
              <a:defRPr sz="3000">
                <a:solidFill>
                  <a:srgbClr val="FFFFFF"/>
                </a:solidFill>
              </a:defRPr>
            </a:pPr>
          </a:p>
        </p:txBody>
      </p:sp>
      <p:sp>
        <p:nvSpPr>
          <p:cNvPr id="3" name="Rectangle"/>
          <p:cNvSpPr/>
          <p:nvPr/>
        </p:nvSpPr>
        <p:spPr>
          <a:xfrm>
            <a:off x="-6350" y="-550"/>
            <a:ext cx="14456783" cy="1571626"/>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4" name="Body Level One…"/>
          <p:cNvSpPr txBox="1">
            <a:spLocks noGrp="1"/>
          </p:cNvSpPr>
          <p:nvPr>
            <p:ph type="body" idx="1"/>
          </p:nvPr>
        </p:nvSpPr>
        <p:spPr>
          <a:xfrm>
            <a:off x="2032000" y="2472497"/>
            <a:ext cx="20320000" cy="10160001"/>
          </a:xfrm>
          <a:prstGeom prst="rect">
            <a:avLst/>
          </a:prstGeom>
          <a:ln w="12700">
            <a:miter lim="400000"/>
          </a:ln>
        </p:spPr>
        <p:txBody>
          <a:bodyPr lIns="71437" tIns="71437" rIns="71437" bIns="71437" anchor="ctr">
            <a:normAutofit/>
          </a:bodyPr>
          <a:lstStyle>
            <a:lvl2pPr marL="1028065" indent="-583565">
              <a:defRPr sz="4200"/>
            </a:lvl2pPr>
            <a:lvl3pPr marL="1416685" indent="-527685">
              <a:defRPr sz="3800"/>
            </a:lvl3pPr>
            <a:lvl4pPr marL="1833245" indent="-499745">
              <a:defRPr sz="3600"/>
            </a:lvl4pPr>
            <a:lvl5pPr marL="2222500" indent="-444500">
              <a:defRPr sz="3200"/>
            </a:lvl5p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2032000" y="-550"/>
            <a:ext cx="20320000" cy="1571626"/>
          </a:xfrm>
          <a:prstGeom prst="rect">
            <a:avLst/>
          </a:prstGeom>
          <a:ln w="12700">
            <a:miter lim="400000"/>
          </a:ln>
        </p:spPr>
        <p:txBody>
          <a:bodyPr lIns="71437" tIns="71437" rIns="71437" bIns="71437" anchor="ctr">
            <a:normAutofit/>
          </a:bodyPr>
          <a:lstStyle/>
          <a:p>
            <a:r>
              <a:t>Title Text</a:t>
            </a:r>
          </a:p>
        </p:txBody>
      </p:sp>
      <p:sp>
        <p:nvSpPr>
          <p:cNvPr id="6"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p>
        </p:txBody>
      </p:sp>
      <p:sp>
        <p:nvSpPr>
          <p:cNvPr id="7"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p>
        </p:txBody>
      </p:sp>
      <p:sp>
        <p:nvSpPr>
          <p:cNvPr id="8" name="Slide Number"/>
          <p:cNvSpPr txBox="1">
            <a:spLocks noGrp="1"/>
          </p:cNvSpPr>
          <p:nvPr>
            <p:ph type="sldNum" sz="quarter" idx="2"/>
          </p:nvPr>
        </p:nvSpPr>
        <p:spPr>
          <a:xfrm>
            <a:off x="23600080" y="13247543"/>
            <a:ext cx="466354" cy="473076"/>
          </a:xfrm>
          <a:prstGeom prst="rect">
            <a:avLst/>
          </a:prstGeom>
          <a:ln w="12700">
            <a:miter lim="400000"/>
          </a:ln>
        </p:spPr>
        <p:txBody>
          <a:bodyPr wrap="none" lIns="71437" tIns="71437" rIns="71437" bIns="71437">
            <a:spAutoFit/>
          </a:bodyPr>
          <a:lstStyle>
            <a:lvl1pPr>
              <a:defRPr sz="2200">
                <a:solidFill>
                  <a:srgbClr val="E67D13"/>
                </a:solidFill>
              </a:defRPr>
            </a:lvl1pPr>
          </a:lstStyle>
          <a:p>
            <a:fld id="{86CB4B4D-7CA3-9044-876B-883B54F8677D}" type="slidenum">
              <a:rPr/>
            </a:fld>
            <a:endParaRPr/>
          </a:p>
        </p:txBody>
      </p:sp>
      <p:pic>
        <p:nvPicPr>
          <p:cNvPr id="9" name="未标题-1.png" descr="未标题-1.png"/>
          <p:cNvPicPr>
            <a:picLocks noChangeAspect="1"/>
          </p:cNvPicPr>
          <p:nvPr/>
        </p:nvPicPr>
        <p:blipFill>
          <a:blip r:embed="rId6"/>
          <a:stretch>
            <a:fillRect/>
          </a:stretch>
        </p:blipFill>
        <p:spPr>
          <a:xfrm>
            <a:off x="370678" y="13273684"/>
            <a:ext cx="1119620" cy="399991"/>
          </a:xfrm>
          <a:prstGeom prst="rect">
            <a:avLst/>
          </a:prstGeom>
          <a:ln w="12700">
            <a:miter lim="400000"/>
            <a:headEnd/>
            <a:tailEnd/>
          </a:ln>
        </p:spPr>
      </p:pic>
      <p:pic>
        <p:nvPicPr>
          <p:cNvPr id="10" name="图形 4" descr="图形 4"/>
          <p:cNvPicPr>
            <a:picLocks noChangeAspect="1"/>
          </p:cNvPicPr>
          <p:nvPr/>
        </p:nvPicPr>
        <p:blipFill>
          <a:blip r:embed="rId7"/>
          <a:stretch>
            <a:fillRect/>
          </a:stretch>
        </p:blipFill>
        <p:spPr>
          <a:xfrm>
            <a:off x="21756578" y="469350"/>
            <a:ext cx="2309924" cy="631961"/>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Arial" panose="020B0604020202020204" pitchFamily="34" charset="0"/>
          <a:ea typeface="+mn-ea"/>
          <a:cs typeface="Arial" panose="020B0604020202020204" pitchFamily="34" charset="0"/>
          <a:sym typeface="Helvetica"/>
        </a:defRPr>
      </a:lvl1pPr>
      <a:lvl2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2pPr>
      <a:lvl3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3pPr>
      <a:lvl4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4pPr>
      <a:lvl5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5pPr>
      <a:lvl6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6pPr>
      <a:lvl7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7pPr>
      <a:lvl8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8pPr>
      <a:lvl9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9pPr>
    </p:titleStyle>
    <p:body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1pPr>
      <a:lvl2pPr marL="1055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2pPr>
      <a:lvl3pPr marL="1499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3pPr>
      <a:lvl4pPr marL="1944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4pPr>
      <a:lvl5pPr marL="2388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p:bodyStyle>
    <p:otherStyle>
      <a:lvl1pPr marL="0" marR="0" indent="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1pPr>
      <a:lvl2pPr marL="0" marR="0" indent="228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2pPr>
      <a:lvl3pPr marL="0" marR="0" indent="457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3pPr>
      <a:lvl4pPr marL="0" marR="0" indent="685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4pPr>
      <a:lvl5pPr marL="0" marR="0" indent="9144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5pPr>
      <a:lvl6pPr marL="0" marR="0" indent="11430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6pPr>
      <a:lvl7pPr marL="0" marR="0" indent="1371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7pPr>
      <a:lvl8pPr marL="0" marR="0" indent="1600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8pPr>
      <a:lvl9pPr marL="0" marR="0" indent="1828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2" Type="http://schemas.openxmlformats.org/officeDocument/2006/relationships/notesSlide" Target="../notesSlides/notesSlide6.xml"/><Relationship Id="rId11" Type="http://schemas.openxmlformats.org/officeDocument/2006/relationships/slideLayout" Target="../slideLayouts/slideLayout2.xml"/><Relationship Id="rId10" Type="http://schemas.openxmlformats.org/officeDocument/2006/relationships/image" Target="../media/image39.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oleObject" Target="../embeddings/oleObject1.bin"/><Relationship Id="rId3"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48.webp"/><Relationship Id="rId1" Type="http://schemas.openxmlformats.org/officeDocument/2006/relationships/image" Target="../media/image4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tags" Target="../tags/tag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90.png"/><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2.xml"/><Relationship Id="rId7" Type="http://schemas.openxmlformats.org/officeDocument/2006/relationships/image" Target="../media/image98.png"/><Relationship Id="rId6" Type="http://schemas.openxmlformats.org/officeDocument/2006/relationships/image" Target="../media/image97.png"/><Relationship Id="rId5" Type="http://schemas.openxmlformats.org/officeDocument/2006/relationships/tags" Target="../tags/tag11.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tags" Target="../tags/tag1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102.emf"/><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tags" Target="../tags/tag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NA-seq data analysis handbook"/>
          <p:cNvSpPr txBox="1">
            <a:spLocks noGrp="1"/>
          </p:cNvSpPr>
          <p:nvPr>
            <p:ph type="title"/>
          </p:nvPr>
        </p:nvSpPr>
        <p:spPr>
          <a:prstGeom prst="rect">
            <a:avLst/>
          </a:prstGeom>
        </p:spPr>
        <p:txBody>
          <a:bodyPr>
            <a:normAutofit/>
          </a:bodyPr>
          <a:lstStyle>
            <a:lvl1pPr defTabSz="673735">
              <a:defRPr sz="9185"/>
            </a:lvl1pPr>
          </a:lstStyle>
          <a:p>
            <a:r>
              <a:rPr lang="en-US" dirty="0"/>
              <a:t>Hi-C</a:t>
            </a:r>
            <a:r>
              <a:rPr dirty="0"/>
              <a:t> data analysis handbook</a:t>
            </a:r>
            <a:endParaRPr dirty="0"/>
          </a:p>
        </p:txBody>
      </p:sp>
      <p:sp>
        <p:nvSpPr>
          <p:cNvPr id="101" name="Chengchen ZHAO, Zheting ZHANG, Yawen LYU, Wei SHI, Tianci KONG, Tiancheng Yu, Yaojia LIU…"/>
          <p:cNvSpPr txBox="1">
            <a:spLocks noGrp="1"/>
          </p:cNvSpPr>
          <p:nvPr>
            <p:ph type="body" sz="quarter" idx="1"/>
          </p:nvPr>
        </p:nvSpPr>
        <p:spPr>
          <a:xfrm>
            <a:off x="7650404" y="7769068"/>
            <a:ext cx="9060570" cy="1589485"/>
          </a:xfrm>
          <a:prstGeom prst="rect">
            <a:avLst/>
          </a:prstGeom>
        </p:spPr>
        <p:txBody>
          <a:bodyPr anchor="ctr">
            <a:normAutofit fontScale="85000" lnSpcReduction="20000"/>
          </a:bodyPr>
          <a:lstStyle/>
          <a:p>
            <a:pPr defTabSz="517525">
              <a:defRPr sz="3275"/>
            </a:pPr>
            <a:r>
              <a:rPr dirty="0"/>
              <a:t>Chengchen ZHAO, Zheting ZHANG, </a:t>
            </a:r>
            <a:r>
              <a:rPr lang="en-US" dirty="0"/>
              <a:t>Zejie LING</a:t>
            </a:r>
            <a:r>
              <a:rPr dirty="0"/>
              <a:t>, Wei SHI, Tianci KONG, Tiancheng Yu, </a:t>
            </a:r>
            <a:r>
              <a:rPr lang="en-US" dirty="0"/>
              <a:t>Yu</a:t>
            </a:r>
            <a:r>
              <a:rPr lang="en-US" altLang="zh-CN" dirty="0"/>
              <a:t>xiang</a:t>
            </a:r>
            <a:r>
              <a:rPr lang="zh-CN" altLang="en-US" dirty="0"/>
              <a:t> </a:t>
            </a:r>
            <a:r>
              <a:rPr lang="en-US" altLang="zh-CN" dirty="0"/>
              <a:t>YAO, Maoxiang Shi, Jingyu YANG, Yuhao WU</a:t>
            </a:r>
            <a:endParaRPr dirty="0"/>
          </a:p>
          <a:p>
            <a:pPr defTabSz="517525">
              <a:defRPr sz="3275"/>
            </a:pPr>
            <a:r>
              <a:rPr dirty="0"/>
              <a:t>202</a:t>
            </a:r>
            <a:r>
              <a:rPr lang="en-US" dirty="0"/>
              <a:t>5</a:t>
            </a:r>
            <a:r>
              <a:rPr dirty="0"/>
              <a:t>.</a:t>
            </a:r>
            <a:r>
              <a:rPr lang="en-US" dirty="0"/>
              <a:t>3</a:t>
            </a:r>
            <a:r>
              <a:rPr dirty="0"/>
              <a:t>.</a:t>
            </a:r>
            <a:r>
              <a:rPr lang="en-US" dirty="0"/>
              <a:t>20</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10889615" y="1924050"/>
            <a:ext cx="5601970" cy="10955655"/>
          </a:xfrm>
          <a:prstGeom prst="rect">
            <a:avLst/>
          </a:prstGeom>
          <a:solidFill>
            <a:schemeClr val="tx1"/>
          </a:solid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3" name="标题 2"/>
          <p:cNvSpPr>
            <a:spLocks noGrp="1"/>
          </p:cNvSpPr>
          <p:nvPr>
            <p:ph type="title"/>
          </p:nvPr>
        </p:nvSpPr>
        <p:spPr/>
        <p:txBody>
          <a:bodyPr/>
          <a:p>
            <a:r>
              <a:rPr lang="en-US" dirty="0">
                <a:sym typeface="+mn-ea"/>
              </a:rPr>
              <a:t>QC of </a:t>
            </a:r>
            <a:r>
              <a:rPr lang="en-US" dirty="0">
                <a:sym typeface="+mn-ea"/>
              </a:rPr>
              <a:t>library construction</a:t>
            </a:r>
            <a:endParaRPr lang="en-US" altLang="zh-CN">
              <a:ln>
                <a:noFill/>
              </a:ln>
              <a:solidFill>
                <a:schemeClr val="bg1"/>
              </a:solidFill>
              <a:effectLst/>
              <a:latin typeface="+mn-lt"/>
              <a:cs typeface="+mn-cs"/>
              <a:sym typeface="Helvetica"/>
            </a:endParaRPr>
          </a:p>
        </p:txBody>
      </p:sp>
      <p:pic>
        <p:nvPicPr>
          <p:cNvPr id="7" name="图片 6"/>
          <p:cNvPicPr>
            <a:picLocks noChangeAspect="1"/>
          </p:cNvPicPr>
          <p:nvPr/>
        </p:nvPicPr>
        <p:blipFill>
          <a:blip r:embed="rId1"/>
          <a:stretch>
            <a:fillRect/>
          </a:stretch>
        </p:blipFill>
        <p:spPr>
          <a:xfrm>
            <a:off x="8624570" y="9998710"/>
            <a:ext cx="3850005" cy="1005205"/>
          </a:xfrm>
          <a:prstGeom prst="rect">
            <a:avLst/>
          </a:prstGeom>
        </p:spPr>
      </p:pic>
      <p:pic>
        <p:nvPicPr>
          <p:cNvPr id="8" name="图片 7"/>
          <p:cNvPicPr>
            <a:picLocks noChangeAspect="1"/>
          </p:cNvPicPr>
          <p:nvPr/>
        </p:nvPicPr>
        <p:blipFill>
          <a:blip r:embed="rId2"/>
          <a:stretch>
            <a:fillRect/>
          </a:stretch>
        </p:blipFill>
        <p:spPr>
          <a:xfrm>
            <a:off x="8625840" y="10991850"/>
            <a:ext cx="4849495" cy="934720"/>
          </a:xfrm>
          <a:prstGeom prst="rect">
            <a:avLst/>
          </a:prstGeom>
        </p:spPr>
      </p:pic>
      <p:pic>
        <p:nvPicPr>
          <p:cNvPr id="10" name="图片 9"/>
          <p:cNvPicPr>
            <a:picLocks noChangeAspect="1"/>
          </p:cNvPicPr>
          <p:nvPr/>
        </p:nvPicPr>
        <p:blipFill>
          <a:blip r:embed="rId3"/>
          <a:stretch>
            <a:fillRect/>
          </a:stretch>
        </p:blipFill>
        <p:spPr>
          <a:xfrm>
            <a:off x="8623300" y="11926570"/>
            <a:ext cx="3749040" cy="934720"/>
          </a:xfrm>
          <a:prstGeom prst="rect">
            <a:avLst/>
          </a:prstGeom>
        </p:spPr>
      </p:pic>
      <p:pic>
        <p:nvPicPr>
          <p:cNvPr id="11" name="图片 10"/>
          <p:cNvPicPr>
            <a:picLocks noChangeAspect="1"/>
          </p:cNvPicPr>
          <p:nvPr/>
        </p:nvPicPr>
        <p:blipFill>
          <a:blip r:embed="rId4"/>
          <a:stretch>
            <a:fillRect/>
          </a:stretch>
        </p:blipFill>
        <p:spPr>
          <a:xfrm>
            <a:off x="8623935" y="1915160"/>
            <a:ext cx="4827270" cy="2252345"/>
          </a:xfrm>
          <a:prstGeom prst="rect">
            <a:avLst/>
          </a:prstGeom>
        </p:spPr>
      </p:pic>
      <p:pic>
        <p:nvPicPr>
          <p:cNvPr id="13" name="图片 12"/>
          <p:cNvPicPr>
            <a:picLocks noChangeAspect="1"/>
          </p:cNvPicPr>
          <p:nvPr/>
        </p:nvPicPr>
        <p:blipFill>
          <a:blip r:embed="rId5"/>
          <a:stretch>
            <a:fillRect/>
          </a:stretch>
        </p:blipFill>
        <p:spPr>
          <a:xfrm>
            <a:off x="8623935" y="4155440"/>
            <a:ext cx="3242310" cy="3141345"/>
          </a:xfrm>
          <a:prstGeom prst="rect">
            <a:avLst/>
          </a:prstGeom>
        </p:spPr>
      </p:pic>
      <p:pic>
        <p:nvPicPr>
          <p:cNvPr id="14" name="图片 13"/>
          <p:cNvPicPr>
            <a:picLocks noChangeAspect="1"/>
          </p:cNvPicPr>
          <p:nvPr/>
        </p:nvPicPr>
        <p:blipFill>
          <a:blip r:embed="rId6"/>
          <a:stretch>
            <a:fillRect/>
          </a:stretch>
        </p:blipFill>
        <p:spPr>
          <a:xfrm>
            <a:off x="8623935" y="7296785"/>
            <a:ext cx="5556885" cy="2713990"/>
          </a:xfrm>
          <a:prstGeom prst="rect">
            <a:avLst/>
          </a:prstGeom>
        </p:spPr>
      </p:pic>
      <p:sp>
        <p:nvSpPr>
          <p:cNvPr id="9" name="文本框 8"/>
          <p:cNvSpPr txBox="1"/>
          <p:nvPr/>
        </p:nvSpPr>
        <p:spPr>
          <a:xfrm>
            <a:off x="16491585" y="1925955"/>
            <a:ext cx="5967095" cy="24041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Total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Unmapped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Single-sided mapped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Valid mapped read pairs (both ends aligned)</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PCR duplicate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Unique (non-duplicate)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Valid cis-interaction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pic>
        <p:nvPicPr>
          <p:cNvPr id="12" name="图片 11"/>
          <p:cNvPicPr>
            <a:picLocks noChangeAspect="1"/>
          </p:cNvPicPr>
          <p:nvPr/>
        </p:nvPicPr>
        <p:blipFill>
          <a:blip r:embed="rId7"/>
          <a:srcRect t="18475"/>
          <a:stretch>
            <a:fillRect/>
          </a:stretch>
        </p:blipFill>
        <p:spPr>
          <a:xfrm>
            <a:off x="14403705" y="4330065"/>
            <a:ext cx="7499350" cy="2748915"/>
          </a:xfrm>
          <a:prstGeom prst="rect">
            <a:avLst/>
          </a:prstGeom>
        </p:spPr>
      </p:pic>
      <p:sp>
        <p:nvSpPr>
          <p:cNvPr id="16" name="文本框 15"/>
          <p:cNvSpPr txBox="1"/>
          <p:nvPr/>
        </p:nvSpPr>
        <p:spPr>
          <a:xfrm>
            <a:off x="16491585" y="11102023"/>
            <a:ext cx="9668510" cy="788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Number of read</a:t>
            </a:r>
            <a:r>
              <a:rPr kumimoji="0" lang="en-US" altLang="zh-CN" sz="2100" b="1" i="0" u="none" strike="noStrike" cap="none" spc="0" normalizeH="0" baseline="0">
                <a:ln>
                  <a:noFill/>
                </a:ln>
                <a:solidFill>
                  <a:srgbClr val="000000"/>
                </a:solidFill>
                <a:effectLst/>
                <a:uFillTx/>
                <a:latin typeface="+mn-lt"/>
                <a:ea typeface="+mn-ea"/>
                <a:cs typeface="+mn-cs"/>
                <a:sym typeface="Helvetica"/>
              </a:rPr>
              <a:t>s with a</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 distance of 237-316 Mb and +/− strand orientation</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sp>
        <p:nvSpPr>
          <p:cNvPr id="17" name="文本框 16"/>
          <p:cNvSpPr txBox="1"/>
          <p:nvPr/>
        </p:nvSpPr>
        <p:spPr>
          <a:xfrm>
            <a:off x="16491585" y="11890375"/>
            <a:ext cx="6293485" cy="464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Total interaction read pairs on chr12</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sp>
        <p:nvSpPr>
          <p:cNvPr id="18" name="文本框 17"/>
          <p:cNvSpPr txBox="1"/>
          <p:nvPr/>
        </p:nvSpPr>
        <p:spPr>
          <a:xfrm>
            <a:off x="16491585" y="10434955"/>
            <a:ext cx="6293485" cy="464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Number of read pairs between chr16 and chrX</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sp>
        <p:nvSpPr>
          <p:cNvPr id="19" name="文本框 18"/>
          <p:cNvSpPr txBox="1"/>
          <p:nvPr/>
        </p:nvSpPr>
        <p:spPr>
          <a:xfrm>
            <a:off x="16491585" y="7232015"/>
            <a:ext cx="7387590" cy="464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2100" b="1" i="0" u="none" strike="noStrike" cap="none" spc="0" normalizeH="0" baseline="0">
                <a:ln>
                  <a:noFill/>
                </a:ln>
                <a:solidFill>
                  <a:srgbClr val="000000"/>
                </a:solidFill>
                <a:effectLst/>
                <a:uFillTx/>
                <a:latin typeface="+mn-lt"/>
                <a:ea typeface="+mn-ea"/>
                <a:cs typeface="+mn-cs"/>
                <a:sym typeface="Helvetica"/>
              </a:rPr>
              <a:t>Proportion of intra-chromosomal interaction read pairs</a:t>
            </a:r>
            <a:endParaRPr kumimoji="0" lang="en-US" altLang="zh-CN" sz="2100" b="1" i="0" u="none" strike="noStrike" cap="none" spc="0" normalizeH="0" baseline="0">
              <a:ln>
                <a:noFill/>
              </a:ln>
              <a:solidFill>
                <a:srgbClr val="000000"/>
              </a:solidFill>
              <a:effectLst/>
              <a:uFillTx/>
              <a:latin typeface="+mn-lt"/>
              <a:ea typeface="+mn-ea"/>
              <a:cs typeface="+mn-cs"/>
              <a:sym typeface="Helvetica"/>
            </a:endParaRPr>
          </a:p>
        </p:txBody>
      </p:sp>
      <p:sp>
        <p:nvSpPr>
          <p:cNvPr id="21" name="文本框 20"/>
          <p:cNvSpPr txBox="1"/>
          <p:nvPr/>
        </p:nvSpPr>
        <p:spPr>
          <a:xfrm>
            <a:off x="756920" y="1924050"/>
            <a:ext cx="503682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lang="en-US" altLang="zh-CN">
                <a:sym typeface="Helvetica"/>
              </a:rPr>
              <a:t>pairtools stats</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2" name="文本框 21"/>
          <p:cNvSpPr txBox="1"/>
          <p:nvPr/>
        </p:nvSpPr>
        <p:spPr>
          <a:xfrm>
            <a:off x="6115050" y="1841500"/>
            <a:ext cx="245300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pic>
        <p:nvPicPr>
          <p:cNvPr id="2" name="图片 1"/>
          <p:cNvPicPr>
            <a:picLocks noChangeAspect="1"/>
          </p:cNvPicPr>
          <p:nvPr/>
        </p:nvPicPr>
        <p:blipFill>
          <a:blip r:embed="rId8"/>
          <a:stretch>
            <a:fillRect/>
          </a:stretch>
        </p:blipFill>
        <p:spPr>
          <a:xfrm>
            <a:off x="57785" y="4491990"/>
            <a:ext cx="6057265" cy="4288155"/>
          </a:xfrm>
          <a:prstGeom prst="rect">
            <a:avLst/>
          </a:prstGeom>
        </p:spPr>
      </p:pic>
      <p:sp>
        <p:nvSpPr>
          <p:cNvPr id="65" name="TextBox 5"/>
          <p:cNvSpPr txBox="1"/>
          <p:nvPr/>
        </p:nvSpPr>
        <p:spPr>
          <a:xfrm>
            <a:off x="17877264" y="1263432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Wei Shi</a:t>
            </a:r>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dirty="0">
                <a:sym typeface="+mn-ea"/>
              </a:rPr>
              <a:t>QC of resolution evaluation</a:t>
            </a:r>
            <a:endParaRPr lang="en-US" altLang="zh-CN">
              <a:ln>
                <a:noFill/>
              </a:ln>
              <a:solidFill>
                <a:schemeClr val="bg1"/>
              </a:solidFill>
              <a:effectLst/>
              <a:latin typeface="+mn-lt"/>
              <a:cs typeface="+mn-cs"/>
              <a:sym typeface="Helvetica"/>
            </a:endParaRPr>
          </a:p>
        </p:txBody>
      </p:sp>
      <p:sp>
        <p:nvSpPr>
          <p:cNvPr id="21" name="文本框 20"/>
          <p:cNvSpPr txBox="1"/>
          <p:nvPr/>
        </p:nvSpPr>
        <p:spPr>
          <a:xfrm>
            <a:off x="756920" y="1924050"/>
            <a:ext cx="503682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cooler</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4" name="图片 3"/>
          <p:cNvPicPr>
            <a:picLocks noChangeAspect="1"/>
          </p:cNvPicPr>
          <p:nvPr/>
        </p:nvPicPr>
        <p:blipFill>
          <a:blip r:embed="rId1"/>
          <a:stretch>
            <a:fillRect/>
          </a:stretch>
        </p:blipFill>
        <p:spPr>
          <a:xfrm>
            <a:off x="1146810" y="3751580"/>
            <a:ext cx="4861560" cy="5890260"/>
          </a:xfrm>
          <a:prstGeom prst="rect">
            <a:avLst/>
          </a:prstGeom>
        </p:spPr>
      </p:pic>
      <p:pic>
        <p:nvPicPr>
          <p:cNvPr id="5" name="图片 4"/>
          <p:cNvPicPr>
            <a:picLocks noChangeAspect="1"/>
          </p:cNvPicPr>
          <p:nvPr/>
        </p:nvPicPr>
        <p:blipFill>
          <a:blip r:embed="rId2"/>
          <a:stretch>
            <a:fillRect/>
          </a:stretch>
        </p:blipFill>
        <p:spPr>
          <a:xfrm>
            <a:off x="11269980" y="3008630"/>
            <a:ext cx="7423785" cy="7699375"/>
          </a:xfrm>
          <a:prstGeom prst="rect">
            <a:avLst/>
          </a:prstGeom>
        </p:spPr>
      </p:pic>
      <p:sp>
        <p:nvSpPr>
          <p:cNvPr id="1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18353" y="1271226"/>
            <a:ext cx="20320000" cy="10160001"/>
          </a:xfrm>
        </p:spPr>
        <p:txBody>
          <a:bodyPr/>
          <a:lstStyle/>
          <a:p>
            <a:r>
              <a:rPr lang="en-US" dirty="0"/>
              <a:t>Correlation between repeats (hicCorrelate, eigenvector 1 correlation)</a:t>
            </a:r>
            <a:endParaRPr lang="en-US" dirty="0"/>
          </a:p>
          <a:p>
            <a:r>
              <a:rPr lang="en-US" dirty="0"/>
              <a:t>PCA (PCA of filtered/all pixels (O/E matrix))</a:t>
            </a:r>
            <a:endParaRPr lang="en-US" dirty="0"/>
          </a:p>
          <a:p>
            <a:pPr marL="610870" lvl="1" indent="-610870"/>
            <a:endParaRPr lang="en-US" sz="4400" dirty="0"/>
          </a:p>
          <a:p>
            <a:pPr marL="444500" lvl="1" indent="0">
              <a:buNone/>
            </a:pPr>
            <a:endParaRPr lang="en-US" dirty="0"/>
          </a:p>
        </p:txBody>
      </p:sp>
      <p:sp>
        <p:nvSpPr>
          <p:cNvPr id="3" name="Title 2"/>
          <p:cNvSpPr>
            <a:spLocks noGrp="1"/>
          </p:cNvSpPr>
          <p:nvPr>
            <p:ph type="title"/>
          </p:nvPr>
        </p:nvSpPr>
        <p:spPr/>
        <p:txBody>
          <a:bodyPr/>
          <a:lstStyle/>
          <a:p>
            <a:r>
              <a:rPr lang="en-US" altLang="zh-CN" sz="4400" dirty="0"/>
              <a:t>Sample correlation</a:t>
            </a:r>
            <a:endParaRPr lang="en-US" dirty="0"/>
          </a:p>
        </p:txBody>
      </p:sp>
      <p:sp>
        <p:nvSpPr>
          <p:cNvPr id="4" name="文本框 3"/>
          <p:cNvSpPr txBox="1"/>
          <p:nvPr/>
        </p:nvSpPr>
        <p:spPr>
          <a:xfrm>
            <a:off x="14030307" y="11757086"/>
            <a:ext cx="8694688"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pic>
        <p:nvPicPr>
          <p:cNvPr id="6" name="图片 5"/>
          <p:cNvPicPr>
            <a:picLocks noChangeAspect="1"/>
          </p:cNvPicPr>
          <p:nvPr/>
        </p:nvPicPr>
        <p:blipFill>
          <a:blip r:embed="rId1"/>
          <a:stretch>
            <a:fillRect/>
          </a:stretch>
        </p:blipFill>
        <p:spPr>
          <a:xfrm>
            <a:off x="1175777" y="7170165"/>
            <a:ext cx="5538339" cy="5274609"/>
          </a:xfrm>
          <a:prstGeom prst="rect">
            <a:avLst/>
          </a:prstGeom>
        </p:spPr>
      </p:pic>
      <p:pic>
        <p:nvPicPr>
          <p:cNvPr id="8" name="图片 7"/>
          <p:cNvPicPr>
            <a:picLocks noChangeAspect="1"/>
          </p:cNvPicPr>
          <p:nvPr/>
        </p:nvPicPr>
        <p:blipFill>
          <a:blip r:embed="rId2"/>
          <a:stretch>
            <a:fillRect/>
          </a:stretch>
        </p:blipFill>
        <p:spPr>
          <a:xfrm>
            <a:off x="7367860" y="7734743"/>
            <a:ext cx="4370398" cy="4145451"/>
          </a:xfrm>
          <a:prstGeom prst="rect">
            <a:avLst/>
          </a:prstGeom>
        </p:spPr>
      </p:pic>
      <p:pic>
        <p:nvPicPr>
          <p:cNvPr id="10" name="图片 9"/>
          <p:cNvPicPr>
            <a:picLocks noChangeAspect="1"/>
          </p:cNvPicPr>
          <p:nvPr/>
        </p:nvPicPr>
        <p:blipFill>
          <a:blip r:embed="rId3"/>
          <a:stretch>
            <a:fillRect/>
          </a:stretch>
        </p:blipFill>
        <p:spPr>
          <a:xfrm>
            <a:off x="13028689" y="7254433"/>
            <a:ext cx="9282393" cy="4502653"/>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362055" y="8412480"/>
            <a:ext cx="9954260" cy="2724785"/>
          </a:xfrm>
        </p:spPr>
        <p:txBody>
          <a:bodyPr>
            <a:normAutofit/>
          </a:bodyPr>
          <a:lstStyle/>
          <a:p>
            <a:r>
              <a:rPr lang="en-US" altLang="zh-CN" sz="3200" dirty="0"/>
              <a:t>Input csv file:</a:t>
            </a:r>
            <a:endParaRPr lang="en-US" altLang="zh-CN" sz="3200" dirty="0"/>
          </a:p>
          <a:p>
            <a:pPr lvl="1"/>
            <a:r>
              <a:rPr lang="en-US" altLang="zh-CN" sz="3050" dirty="0"/>
              <a:t>file: fanc supported hic input</a:t>
            </a:r>
            <a:endParaRPr lang="en-US" altLang="zh-CN" sz="3050" dirty="0"/>
          </a:p>
          <a:p>
            <a:pPr lvl="1"/>
            <a:r>
              <a:rPr lang="en-US" altLang="zh-CN" sz="3050" dirty="0"/>
              <a:t>tag: for plotting heatmap and PCA</a:t>
            </a:r>
            <a:endParaRPr lang="en-US" altLang="zh-CN" sz="3050" dirty="0"/>
          </a:p>
        </p:txBody>
      </p:sp>
      <p:sp>
        <p:nvSpPr>
          <p:cNvPr id="3" name="Title 2"/>
          <p:cNvSpPr>
            <a:spLocks noGrp="1"/>
          </p:cNvSpPr>
          <p:nvPr>
            <p:ph type="title"/>
          </p:nvPr>
        </p:nvSpPr>
        <p:spPr/>
        <p:txBody>
          <a:bodyPr/>
          <a:lstStyle/>
          <a:p>
            <a:r>
              <a:rPr lang="en-US" altLang="zh-CN" sz="4400" dirty="0"/>
              <a:t>Sample correlation</a:t>
            </a:r>
            <a:endParaRPr lang="en-US" dirty="0"/>
          </a:p>
        </p:txBody>
      </p:sp>
      <p:pic>
        <p:nvPicPr>
          <p:cNvPr id="7" name="图片 6"/>
          <p:cNvPicPr>
            <a:picLocks noChangeAspect="1"/>
          </p:cNvPicPr>
          <p:nvPr/>
        </p:nvPicPr>
        <p:blipFill>
          <a:blip r:embed="rId1"/>
          <a:stretch>
            <a:fillRect/>
          </a:stretch>
        </p:blipFill>
        <p:spPr>
          <a:xfrm>
            <a:off x="11362055" y="6405245"/>
            <a:ext cx="12279630" cy="1783715"/>
          </a:xfrm>
          <a:prstGeom prst="rect">
            <a:avLst/>
          </a:prstGeom>
        </p:spPr>
      </p:pic>
      <p:sp>
        <p:nvSpPr>
          <p:cNvPr id="11" name="Text Placeholder 1"/>
          <p:cNvSpPr>
            <a:spLocks noGrp="1"/>
          </p:cNvSpPr>
          <p:nvPr/>
        </p:nvSpPr>
        <p:spPr>
          <a:xfrm>
            <a:off x="127000" y="2273935"/>
            <a:ext cx="13117830" cy="6350000"/>
          </a:xfrm>
          <a:prstGeom prst="rect">
            <a:avLst/>
          </a:prstGeom>
          <a:ln w="12700">
            <a:miter lim="400000"/>
          </a:ln>
        </p:spPr>
        <p:txBody>
          <a:bodyPr lIns="71437" tIns="71437" rIns="71437" bIns="71437" anchor="ctr">
            <a:norm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r>
              <a:rPr lang="en-US" altLang="zh-CN" sz="4000" dirty="0"/>
              <a:t>Get common region pair O/E from input HiC samples</a:t>
            </a:r>
            <a:endParaRPr lang="en-US" altLang="zh-CN" sz="4000" dirty="0"/>
          </a:p>
          <a:p>
            <a:r>
              <a:rPr lang="en-US" altLang="zh-CN" sz="4000" dirty="0"/>
              <a:t>Compare different O/E matrices to each other</a:t>
            </a:r>
            <a:endParaRPr lang="en-US" altLang="zh-CN" sz="4000" dirty="0"/>
          </a:p>
          <a:p>
            <a:pPr lvl="1"/>
            <a:r>
              <a:rPr lang="en-US" altLang="zh-CN" sz="4000" dirty="0"/>
              <a:t>Correlation</a:t>
            </a:r>
            <a:endParaRPr lang="en-US" altLang="zh-CN" sz="4000" dirty="0"/>
          </a:p>
          <a:p>
            <a:pPr lvl="1"/>
            <a:r>
              <a:rPr lang="en-US" altLang="zh-CN" sz="4000" dirty="0"/>
              <a:t>PCA</a:t>
            </a:r>
            <a:endParaRPr lang="en-US" altLang="zh-CN" sz="4000" dirty="0"/>
          </a:p>
        </p:txBody>
      </p:sp>
      <p:sp>
        <p:nvSpPr>
          <p:cNvPr id="1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Jingyu Yang, Zejie Lin</a:t>
            </a:r>
            <a:endParaRPr lang="en-US"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680210"/>
            <a:ext cx="6442075" cy="1037590"/>
          </a:xfrm>
        </p:spPr>
        <p:txBody>
          <a:bodyPr>
            <a:normAutofit/>
          </a:bodyPr>
          <a:lstStyle/>
          <a:p>
            <a:pPr marL="0" indent="0">
              <a:buNone/>
            </a:pPr>
            <a:r>
              <a:rPr lang="en-US" sz="3600" b="1" dirty="0"/>
              <a:t>- Correlation</a:t>
            </a:r>
            <a:endParaRPr lang="en-US" altLang="zh-CN" sz="3600" dirty="0"/>
          </a:p>
        </p:txBody>
      </p:sp>
      <p:sp>
        <p:nvSpPr>
          <p:cNvPr id="3" name="Title 2"/>
          <p:cNvSpPr>
            <a:spLocks noGrp="1"/>
          </p:cNvSpPr>
          <p:nvPr>
            <p:ph type="title"/>
          </p:nvPr>
        </p:nvSpPr>
        <p:spPr/>
        <p:txBody>
          <a:bodyPr/>
          <a:lstStyle/>
          <a:p>
            <a:r>
              <a:rPr lang="en-US" altLang="zh-CN" dirty="0">
                <a:sym typeface="+mn-ea"/>
              </a:rPr>
              <a:t>Sample correlation</a:t>
            </a:r>
            <a:endParaRPr lang="en-US" altLang="zh-CN" sz="4400" dirty="0"/>
          </a:p>
        </p:txBody>
      </p:sp>
      <p:sp>
        <p:nvSpPr>
          <p:cNvPr id="4" name="文本框 3"/>
          <p:cNvSpPr txBox="1"/>
          <p:nvPr/>
        </p:nvSpPr>
        <p:spPr>
          <a:xfrm>
            <a:off x="1250315" y="2735580"/>
            <a:ext cx="3230880" cy="5467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414145" y="4174490"/>
            <a:ext cx="10682605" cy="203644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correlation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 /mnt/linzejie/CDesk_test/data/5.HiC/2.Correlation/test.csv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/mnt/linzejie/CDesk_test/result/5.HiC/2.Correlation/chr15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--chr chr15</a:t>
            </a:r>
            <a:endParaRPr lang="en-US" altLang="zh-CN" sz="2400" dirty="0"/>
          </a:p>
        </p:txBody>
      </p:sp>
      <p:sp>
        <p:nvSpPr>
          <p:cNvPr id="7" name="Content Placeholder 2"/>
          <p:cNvSpPr>
            <a:spLocks noGrp="1"/>
          </p:cNvSpPr>
          <p:nvPr/>
        </p:nvSpPr>
        <p:spPr>
          <a:xfrm>
            <a:off x="1758950" y="655891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365506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414145" y="7103110"/>
          <a:ext cx="9890760" cy="5340350"/>
        </p:xfrm>
        <a:graphic>
          <a:graphicData uri="http://schemas.openxmlformats.org/drawingml/2006/table">
            <a:tbl>
              <a:tblPr>
                <a:tableStyleId>{5940675A-B579-460E-94D1-54222C63F5DA}</a:tableStyleId>
              </a:tblPr>
              <a:tblGrid>
                <a:gridCol w="2496820"/>
                <a:gridCol w="4190365"/>
                <a:gridCol w="3203575"/>
              </a:tblGrid>
              <a:tr h="523240">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23240">
                <a:tc>
                  <a:txBody>
                    <a:bodyPr/>
                    <a:lstStyle/>
                    <a:p>
                      <a:pPr marL="0" marR="0" algn="ctr">
                        <a:buNone/>
                      </a:pPr>
                      <a:r>
                        <a:rPr lang="en-US" sz="2800" b="0" kern="100">
                          <a:effectLst/>
                          <a:latin typeface="+mn-ea"/>
                        </a:rPr>
                        <a:t>-i</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cs typeface="+mn-ea"/>
                        </a:rPr>
                        <a:t>hic</a:t>
                      </a:r>
                      <a:r>
                        <a:rPr lang="zh-CN" altLang="en-US" sz="2800" b="0" kern="100">
                          <a:effectLst/>
                          <a:latin typeface="+mn-ea"/>
                          <a:cs typeface="+mn-ea"/>
                        </a:rPr>
                        <a:t>样本信息</a:t>
                      </a:r>
                      <a:r>
                        <a:rPr lang="en-US" altLang="zh-CN" sz="2800" b="0" kern="100">
                          <a:effectLst/>
                          <a:latin typeface="+mn-ea"/>
                          <a:cs typeface="+mn-ea"/>
                        </a:rPr>
                        <a:t>csv</a:t>
                      </a:r>
                      <a:r>
                        <a:rPr lang="zh-CN" altLang="en-US" sz="2800" b="0" kern="100">
                          <a:effectLst/>
                          <a:latin typeface="+mn-ea"/>
                          <a:cs typeface="+mn-ea"/>
                        </a:rPr>
                        <a:t>文件</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22605">
                <a:tc>
                  <a:txBody>
                    <a:bodyPr/>
                    <a:lstStyle/>
                    <a:p>
                      <a:pPr marL="0" marR="0" algn="ctr">
                        <a:buNone/>
                      </a:pPr>
                      <a:r>
                        <a:rPr lang="en-US" sz="2800" b="0" kern="100">
                          <a:effectLst/>
                          <a:latin typeface="+mn-ea"/>
                        </a:rPr>
                        <a:t>-o</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1229360">
                <a:tc>
                  <a:txBody>
                    <a:bodyPr/>
                    <a:lstStyle/>
                    <a:p>
                      <a:pPr marL="0" marR="0" algn="ctr">
                        <a:buNone/>
                      </a:pPr>
                      <a:r>
                        <a:rPr lang="en-US" sz="2800" b="0" kern="100">
                          <a:effectLst/>
                          <a:latin typeface="+mn-ea"/>
                          <a:sym typeface="+mn-ea"/>
                        </a:rPr>
                        <a:t>--chr</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rPr>
                        <a:t>指定染色体</a:t>
                      </a:r>
                      <a:endParaRPr lang="zh-CN" altLang="en-US" sz="2800" b="0" kern="100">
                        <a:effectLst/>
                        <a:latin typeface="+mn-ea"/>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rPr>
                        <a:t>No</a:t>
                      </a:r>
                      <a:endParaRPr lang="en-US" altLang="zh-CN" sz="2800" b="0" kern="100">
                        <a:effectLst/>
                        <a:latin typeface="+mn-ea"/>
                        <a:cs typeface="Times New Roman" panose="02020603050405020304" pitchFamily="18" charset="0"/>
                      </a:endParaRPr>
                    </a:p>
                  </a:txBody>
                  <a:tcPr marL="68580" marR="68580" anchor="ctr"/>
                </a:tc>
              </a:tr>
              <a:tr h="634365">
                <a:tc>
                  <a:txBody>
                    <a:bodyPr/>
                    <a:lstStyle/>
                    <a:p>
                      <a:pPr marL="0" marR="0" algn="ctr">
                        <a:buNone/>
                      </a:pPr>
                      <a:r>
                        <a:rPr lang="en-US" sz="2800" b="0" kern="100">
                          <a:effectLst/>
                          <a:latin typeface="+mn-ea"/>
                        </a:rPr>
                        <a:t>--inter_chrom</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dirty="0">
                          <a:effectLst/>
                          <a:latin typeface="+mn-ea"/>
                          <a:cs typeface="+mn-ea"/>
                          <a:sym typeface="+mn-ea"/>
                        </a:rPr>
                        <a:t>是否包括染色体间信号</a:t>
                      </a:r>
                      <a:endParaRPr lang="zh-CN" altLang="en-US" sz="2800" b="0" kern="100" dirty="0">
                        <a:effectLst/>
                        <a:latin typeface="+mn-ea"/>
                        <a:cs typeface="+mn-ea"/>
                        <a:sym typeface="+mn-ea"/>
                      </a:endParaRPr>
                    </a:p>
                  </a:txBody>
                  <a:tcPr marL="68580" marR="68580" anchor="ctr"/>
                </a:tc>
                <a:tc>
                  <a:txBody>
                    <a:bodyPr/>
                    <a:lstStyle/>
                    <a:p>
                      <a:pPr marL="0" marR="0" algn="ctr">
                        <a:buNone/>
                      </a:pPr>
                      <a:r>
                        <a:rPr lang="zh-CN" altLang="en-US" sz="2800" b="0" kern="100">
                          <a:effectLst/>
                          <a:latin typeface="+mn-ea"/>
                        </a:rPr>
                        <a:t> </a:t>
                      </a:r>
                      <a:endParaRPr lang="en-US" altLang="zh-CN" sz="2800" b="0" kern="100">
                        <a:effectLst/>
                        <a:latin typeface="+mn-ea"/>
                        <a:cs typeface="Times New Roman" panose="02020603050405020304" pitchFamily="18" charset="0"/>
                      </a:endParaRPr>
                    </a:p>
                  </a:txBody>
                  <a:tcPr marL="68580" marR="68580" anchor="ctr"/>
                </a:tc>
              </a:tr>
              <a:tr h="953770">
                <a:tc>
                  <a:txBody>
                    <a:bodyPr/>
                    <a:lstStyle/>
                    <a:p>
                      <a:pPr marL="0" marR="0" algn="ctr">
                        <a:buNone/>
                      </a:pPr>
                      <a:r>
                        <a:rPr lang="en-US" sz="2800" b="0" kern="100">
                          <a:effectLst/>
                          <a:latin typeface="+mn-ea"/>
                        </a:rPr>
                        <a:t>--width</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cs typeface="+mn-ea"/>
                        </a:rPr>
                        <a:t>图片宽度</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cs typeface="Times New Roman" panose="02020603050405020304" pitchFamily="18" charset="0"/>
                        </a:rPr>
                        <a:t>8</a:t>
                      </a:r>
                      <a:endParaRPr lang="en-US" altLang="zh-CN" sz="2800" b="0" kern="100" dirty="0">
                        <a:effectLst/>
                        <a:latin typeface="+mn-ea"/>
                        <a:cs typeface="Times New Roman" panose="02020603050405020304" pitchFamily="18" charset="0"/>
                      </a:endParaRPr>
                    </a:p>
                  </a:txBody>
                  <a:tcPr marL="68580" marR="68580" anchor="ctr"/>
                </a:tc>
              </a:tr>
              <a:tr h="953770">
                <a:tc>
                  <a:txBody>
                    <a:bodyPr/>
                    <a:p>
                      <a:pPr marL="0" marR="0" algn="ctr">
                        <a:buNone/>
                      </a:pPr>
                      <a:r>
                        <a:rPr lang="en-US" altLang="en-US" sz="2800" b="0" kern="100">
                          <a:effectLst/>
                          <a:latin typeface="+mn-ea"/>
                          <a:cs typeface="Times New Roman" panose="02020603050405020304" pitchFamily="18" charset="0"/>
                        </a:rPr>
                        <a:t>--height</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图片高度</a:t>
                      </a:r>
                      <a:endParaRPr lang="zh-CN" altLang="en-US" sz="2800" b="0" kern="100">
                        <a:effectLst/>
                        <a:latin typeface="+mn-ea"/>
                        <a:cs typeface="+mn-ea"/>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6</a:t>
                      </a:r>
                      <a:endParaRPr lang="en-US" altLang="zh-CN" sz="2800" b="0" kern="100" dirty="0">
                        <a:effectLst/>
                        <a:latin typeface="+mn-ea"/>
                        <a:cs typeface="Times New Roman" panose="02020603050405020304" pitchFamily="18" charset="0"/>
                      </a:endParaRPr>
                    </a:p>
                  </a:txBody>
                  <a:tcPr marL="68580" marR="68580" anchor="ctr"/>
                </a:tc>
              </a:tr>
            </a:tbl>
          </a:graphicData>
        </a:graphic>
      </p:graphicFrame>
      <p:pic>
        <p:nvPicPr>
          <p:cNvPr id="9" name="图片 8"/>
          <p:cNvPicPr>
            <a:picLocks noChangeAspect="1"/>
          </p:cNvPicPr>
          <p:nvPr/>
        </p:nvPicPr>
        <p:blipFill>
          <a:blip r:embed="rId2"/>
          <a:stretch>
            <a:fillRect/>
          </a:stretch>
        </p:blipFill>
        <p:spPr>
          <a:xfrm>
            <a:off x="15782925" y="2399665"/>
            <a:ext cx="5650865" cy="4159250"/>
          </a:xfrm>
          <a:prstGeom prst="rect">
            <a:avLst/>
          </a:prstGeom>
        </p:spPr>
      </p:pic>
      <p:pic>
        <p:nvPicPr>
          <p:cNvPr id="11" name="图片 10"/>
          <p:cNvPicPr>
            <a:picLocks noChangeAspect="1"/>
          </p:cNvPicPr>
          <p:nvPr/>
        </p:nvPicPr>
        <p:blipFill>
          <a:blip r:embed="rId3"/>
          <a:stretch>
            <a:fillRect/>
          </a:stretch>
        </p:blipFill>
        <p:spPr>
          <a:xfrm>
            <a:off x="15782925" y="7387590"/>
            <a:ext cx="5687695" cy="485076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Matrix balancing/normalization: O/E; KR; ICE; coverage ….</a:t>
            </a:r>
            <a:endParaRPr lang="en-US" dirty="0"/>
          </a:p>
          <a:p>
            <a:pPr algn="r"/>
            <a:r>
              <a:rPr lang="en-US" dirty="0"/>
              <a:t>Main formats: .hic; cool; </a:t>
            </a:r>
            <a:r>
              <a:rPr lang="en-US" dirty="0" err="1"/>
              <a:t>mcool</a:t>
            </a:r>
            <a:r>
              <a:rPr lang="en-US" dirty="0"/>
              <a:t>; h5; </a:t>
            </a:r>
            <a:r>
              <a:rPr lang="en-US" dirty="0" err="1"/>
              <a:t>paris</a:t>
            </a:r>
            <a:r>
              <a:rPr lang="en-US" dirty="0"/>
              <a:t>; pre; text(7 columns); text(N*N matrix)</a:t>
            </a:r>
            <a:endParaRPr lang="en-US" dirty="0"/>
          </a:p>
          <a:p>
            <a:pPr marL="610870" lvl="1" indent="-610870" algn="r"/>
            <a:endParaRPr lang="en-US" sz="4400" dirty="0"/>
          </a:p>
          <a:p>
            <a:pPr marL="444500" lvl="1" indent="0">
              <a:buNone/>
            </a:pPr>
            <a:endParaRPr lang="en-US" dirty="0"/>
          </a:p>
        </p:txBody>
      </p:sp>
      <p:sp>
        <p:nvSpPr>
          <p:cNvPr id="3" name="Title 2"/>
          <p:cNvSpPr>
            <a:spLocks noGrp="1"/>
          </p:cNvSpPr>
          <p:nvPr>
            <p:ph type="title"/>
          </p:nvPr>
        </p:nvSpPr>
        <p:spPr/>
        <p:txBody>
          <a:bodyPr/>
          <a:lstStyle/>
          <a:p>
            <a:r>
              <a:rPr lang="en-US" altLang="zh-CN" sz="4400" dirty="0"/>
              <a:t>Matrix balancing, Format transformation</a:t>
            </a:r>
            <a:endParaRPr lang="en-US" dirty="0"/>
          </a:p>
        </p:txBody>
      </p:sp>
      <p:sp>
        <p:nvSpPr>
          <p:cNvPr id="4" name="文本框 3"/>
          <p:cNvSpPr txBox="1"/>
          <p:nvPr/>
        </p:nvSpPr>
        <p:spPr>
          <a:xfrm>
            <a:off x="13097978" y="9953422"/>
            <a:ext cx="8694687"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18058163" y="6154882"/>
            <a:ext cx="4661809" cy="3382345"/>
          </a:xfrm>
          <a:prstGeom prst="rect">
            <a:avLst/>
          </a:prstGeom>
        </p:spPr>
      </p:pic>
      <p:sp>
        <p:nvSpPr>
          <p:cNvPr id="3" name="标题 2"/>
          <p:cNvSpPr>
            <a:spLocks noGrp="1"/>
          </p:cNvSpPr>
          <p:nvPr>
            <p:ph type="title"/>
          </p:nvPr>
        </p:nvSpPr>
        <p:spPr/>
        <p:txBody>
          <a:bodyPr/>
          <a:lstStyle/>
          <a:p>
            <a:r>
              <a:rPr lang="en-US" altLang="zh-CN"/>
              <a:t>Matrix balancing</a:t>
            </a:r>
            <a:endParaRPr lang="en-US" altLang="zh-CN"/>
          </a:p>
        </p:txBody>
      </p:sp>
      <p:sp>
        <p:nvSpPr>
          <p:cNvPr id="4" name="文本框 3"/>
          <p:cNvSpPr txBox="1"/>
          <p:nvPr/>
        </p:nvSpPr>
        <p:spPr>
          <a:xfrm>
            <a:off x="685800" y="2129569"/>
            <a:ext cx="37147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t>矩阵平衡：</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AlternateContent xmlns:mc="http://schemas.openxmlformats.org/markup-compatibility/2006">
        <mc:Choice xmlns:a14="http://schemas.microsoft.com/office/drawing/2010/main" Requires="a14">
          <p:sp>
            <p:nvSpPr>
              <p:cNvPr id="5" name="文本框 4"/>
              <p:cNvSpPr txBox="1"/>
              <p:nvPr/>
            </p:nvSpPr>
            <p:spPr>
              <a:xfrm>
                <a:off x="685800" y="2948630"/>
                <a:ext cx="9582150" cy="3710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得到的</a:t>
                </a:r>
                <a:r>
                  <a:rPr lang="en-US" altLang="zh-CN" smtClean="0">
                    <a:latin typeface="等线" panose="02010600030101010101" pitchFamily="2" charset="-122"/>
                    <a:ea typeface="等线" panose="02010600030101010101" pitchFamily="2" charset="-122"/>
                  </a:rPr>
                  <a:t>HiC</a:t>
                </a:r>
                <a:r>
                  <a:rPr lang="zh-CN" altLang="en-US" smtClean="0">
                    <a:latin typeface="等线" panose="02010600030101010101" pitchFamily="2" charset="-122"/>
                    <a:ea typeface="等线" panose="02010600030101010101" pitchFamily="2" charset="-122"/>
                  </a:rPr>
                  <a:t>接触矩阵（</a:t>
                </a:r>
                <a14:m>
                  <m:oMath xmlns:m="http://schemas.openxmlformats.org/officeDocument/2006/math">
                    <m:sSub>
                      <m:sSubPr>
                        <m:ctrlPr>
                          <a:rPr lang="en-US" altLang="zh-CN" i="1" smtClean="0">
                            <a:latin typeface="Cambria Math" panose="02040503050406030204" pitchFamily="18" charset="0"/>
                            <a:ea typeface="等线" panose="02010600030101010101" pitchFamily="2" charset="-122"/>
                          </a:rPr>
                        </m:ctrlPr>
                      </m:sSubPr>
                      <m:e>
                        <m:r>
                          <a:rPr lang="en-US" altLang="zh-CN" b="1" i="0" smtClean="0">
                            <a:latin typeface="Cambria Math" panose="02040503050406030204" pitchFamily="18" charset="0"/>
                            <a:ea typeface="等线" panose="02010600030101010101" pitchFamily="2" charset="-122"/>
                          </a:rPr>
                          <m:t>𝐌</m:t>
                        </m:r>
                      </m:e>
                      <m:sub>
                        <m:r>
                          <a:rPr lang="en-US" altLang="zh-CN" b="1" i="1" smtClean="0">
                            <a:latin typeface="Cambria Math" panose="02040503050406030204" pitchFamily="18" charset="0"/>
                            <a:ea typeface="等线" panose="02010600030101010101" pitchFamily="2" charset="-122"/>
                          </a:rPr>
                          <m:t>𝒉𝒊𝒄</m:t>
                        </m:r>
                      </m:sub>
                    </m:sSub>
                  </m:oMath>
                </a14:m>
                <a:r>
                  <a:rPr lang="zh-CN" altLang="en-US" smtClean="0">
                    <a:latin typeface="等线" panose="02010600030101010101" pitchFamily="2" charset="-122"/>
                    <a:ea typeface="等线" panose="02010600030101010101" pitchFamily="2" charset="-122"/>
                  </a:rPr>
                  <a:t>）每行或每列求和并不一致，不仅包含了本身染色质生理属性也包含由于</a:t>
                </a:r>
                <a:r>
                  <a:rPr lang="en-US" altLang="zh-CN" smtClean="0">
                    <a:latin typeface="等线" panose="02010600030101010101" pitchFamily="2" charset="-122"/>
                    <a:ea typeface="等线" panose="02010600030101010101" pitchFamily="2" charset="-122"/>
                  </a:rPr>
                  <a:t>GC</a:t>
                </a:r>
                <a:r>
                  <a:rPr lang="zh-CN" altLang="en-US" smtClean="0">
                    <a:latin typeface="等线" panose="02010600030101010101" pitchFamily="2" charset="-122"/>
                    <a:ea typeface="等线" panose="02010600030101010101" pitchFamily="2" charset="-122"/>
                  </a:rPr>
                  <a:t>偏好性</a:t>
                </a:r>
                <a:r>
                  <a:rPr lang="en-US" altLang="zh-CN" smtClean="0">
                    <a:latin typeface="等线" panose="02010600030101010101" pitchFamily="2" charset="-122"/>
                    <a:ea typeface="等线" panose="02010600030101010101" pitchFamily="2" charset="-122"/>
                  </a:rPr>
                  <a:t>/</a:t>
                </a:r>
                <a:r>
                  <a:rPr lang="zh-CN" altLang="en-US" smtClean="0">
                    <a:latin typeface="等线" panose="02010600030101010101" pitchFamily="2" charset="-122"/>
                    <a:ea typeface="等线" panose="02010600030101010101" pitchFamily="2" charset="-122"/>
                  </a:rPr>
                  <a:t>测序技术的系统偏差，影响下游分析，需要用各种方法得到行列求和均为</a:t>
                </a:r>
                <a:r>
                  <a:rPr lang="en-US" altLang="zh-CN" smtClean="0">
                    <a:latin typeface="等线" panose="02010600030101010101" pitchFamily="2" charset="-122"/>
                    <a:ea typeface="等线" panose="02010600030101010101" pitchFamily="2" charset="-122"/>
                  </a:rPr>
                  <a:t>1</a:t>
                </a:r>
                <a:r>
                  <a:rPr lang="zh-CN" altLang="en-US" smtClean="0">
                    <a:latin typeface="等线" panose="02010600030101010101" pitchFamily="2" charset="-122"/>
                    <a:ea typeface="等线" panose="02010600030101010101" pitchFamily="2" charset="-122"/>
                  </a:rPr>
                  <a:t>的接触概率矩阵</a:t>
                </a:r>
                <a:r>
                  <a:rPr lang="zh-CN" altLang="en-US" sz="1800" smtClean="0">
                    <a:latin typeface="等线" panose="02010600030101010101" pitchFamily="2" charset="-122"/>
                    <a:ea typeface="等线" panose="02010600030101010101" pitchFamily="2" charset="-122"/>
                  </a:rPr>
                  <a:t>①</a:t>
                </a:r>
                <a:r>
                  <a:rPr lang="zh-CN" altLang="en-US" smtClean="0">
                    <a:latin typeface="等线" panose="02010600030101010101" pitchFamily="2" charset="-122"/>
                    <a:ea typeface="等线" panose="02010600030101010101" pitchFamily="2" charset="-122"/>
                  </a:rPr>
                  <a:t>。单独的行</a:t>
                </a:r>
                <a:r>
                  <a:rPr lang="en-US" altLang="zh-CN" smtClean="0">
                    <a:latin typeface="等线" panose="02010600030101010101" pitchFamily="2" charset="-122"/>
                    <a:ea typeface="等线" panose="02010600030101010101" pitchFamily="2" charset="-122"/>
                  </a:rPr>
                  <a:t>/</a:t>
                </a:r>
                <a:r>
                  <a:rPr lang="zh-CN" altLang="en-US">
                    <a:latin typeface="等线" panose="02010600030101010101" pitchFamily="2" charset="-122"/>
                    <a:ea typeface="等线" panose="02010600030101010101" pitchFamily="2" charset="-122"/>
                  </a:rPr>
                  <a:t>列</a:t>
                </a:r>
                <a:r>
                  <a:rPr lang="zh-CN" altLang="en-US" smtClean="0">
                    <a:latin typeface="等线" panose="02010600030101010101" pitchFamily="2" charset="-122"/>
                    <a:ea typeface="等线" panose="02010600030101010101" pitchFamily="2" charset="-122"/>
                  </a:rPr>
                  <a:t>求和为</a:t>
                </a:r>
                <a:r>
                  <a:rPr lang="en-US" altLang="zh-CN" smtClean="0">
                    <a:latin typeface="等线" panose="02010600030101010101" pitchFamily="2" charset="-122"/>
                    <a:ea typeface="等线" panose="02010600030101010101" pitchFamily="2" charset="-122"/>
                  </a:rPr>
                  <a:t>1</a:t>
                </a:r>
                <a:r>
                  <a:rPr lang="zh-CN" altLang="en-US" sz="1800" smtClean="0">
                    <a:latin typeface="等线" panose="02010600030101010101" pitchFamily="2" charset="-122"/>
                    <a:ea typeface="等线" panose="02010600030101010101" pitchFamily="2" charset="-122"/>
                  </a:rPr>
                  <a:t>②</a:t>
                </a:r>
                <a:r>
                  <a:rPr lang="zh-CN" altLang="en-US" smtClean="0">
                    <a:latin typeface="等线" panose="02010600030101010101" pitchFamily="2" charset="-122"/>
                    <a:ea typeface="等线" panose="02010600030101010101" pitchFamily="2" charset="-122"/>
                  </a:rPr>
                  <a:t>会破坏矩阵对称性，不符合数据性质，而双向归一化过程互相影响，因此后续算法都尽量贴近归一化结果，常含有迭代过程。</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Choice>
        <mc:Fallback>
          <p:sp>
            <p:nvSpPr>
              <p:cNvPr id="5" name="文本框 4"/>
              <p:cNvSpPr txBox="1">
                <a:spLocks noRot="1" noChangeAspect="1" noMove="1" noResize="1" noEditPoints="1" noAdjustHandles="1" noChangeArrowheads="1" noChangeShapeType="1" noTextEdit="1"/>
              </p:cNvSpPr>
              <p:nvPr/>
            </p:nvSpPr>
            <p:spPr>
              <a:xfrm>
                <a:off x="685800" y="2948630"/>
                <a:ext cx="9582150" cy="3710245"/>
              </a:xfrm>
              <a:prstGeom prst="rect">
                <a:avLst/>
              </a:prstGeom>
              <a:blipFill rotWithShape="1">
                <a:blip r:embed="rId2"/>
                <a:stretch>
                  <a:fillRect t="-9" b="7"/>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sp>
        <p:nvSpPr>
          <p:cNvPr id="6" name="文本框 5"/>
          <p:cNvSpPr txBox="1"/>
          <p:nvPr/>
        </p:nvSpPr>
        <p:spPr>
          <a:xfrm>
            <a:off x="685800" y="6923796"/>
            <a:ext cx="60769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indent="-457200" algn="l">
              <a:buClr>
                <a:schemeClr val="accent1">
                  <a:lumMod val="75000"/>
                </a:schemeClr>
              </a:buClr>
              <a:buFont typeface="Wingdings" panose="05000000000000000000" pitchFamily="2" charset="2"/>
              <a:buChar char="u"/>
            </a:pPr>
            <a:r>
              <a:rPr lang="en-US" altLang="zh-CN"/>
              <a:t>O/E</a:t>
            </a:r>
            <a:r>
              <a:rPr lang="zh-CN" altLang="en-US"/>
              <a:t>（</a:t>
            </a:r>
            <a:r>
              <a:rPr lang="en-US" altLang="zh-CN"/>
              <a:t>Observed/Expected</a:t>
            </a:r>
            <a:r>
              <a:rPr lang="zh-CN" altLang="en-US" smtClean="0"/>
              <a:t>）</a:t>
            </a:r>
            <a:endParaRPr lang="zh-CN" altLang="en-US"/>
          </a:p>
        </p:txBody>
      </p:sp>
      <p:sp>
        <p:nvSpPr>
          <p:cNvPr id="7" name="文本框 6"/>
          <p:cNvSpPr txBox="1"/>
          <p:nvPr/>
        </p:nvSpPr>
        <p:spPr>
          <a:xfrm>
            <a:off x="685800" y="7560508"/>
            <a:ext cx="95821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识别远程互作行为：</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p:pic>
        <p:nvPicPr>
          <p:cNvPr id="8" name="图片 7"/>
          <p:cNvPicPr>
            <a:picLocks noChangeAspect="1"/>
          </p:cNvPicPr>
          <p:nvPr/>
        </p:nvPicPr>
        <p:blipFill>
          <a:blip r:embed="rId3"/>
          <a:stretch>
            <a:fillRect/>
          </a:stretch>
        </p:blipFill>
        <p:spPr>
          <a:xfrm>
            <a:off x="10393935" y="1832803"/>
            <a:ext cx="7544679" cy="3150262"/>
          </a:xfrm>
          <a:prstGeom prst="rect">
            <a:avLst/>
          </a:prstGeom>
        </p:spPr>
      </p:pic>
      <p:pic>
        <p:nvPicPr>
          <p:cNvPr id="9" name="图片 8"/>
          <p:cNvPicPr>
            <a:picLocks noChangeAspect="1"/>
          </p:cNvPicPr>
          <p:nvPr/>
        </p:nvPicPr>
        <p:blipFill>
          <a:blip r:embed="rId4"/>
          <a:stretch>
            <a:fillRect/>
          </a:stretch>
        </p:blipFill>
        <p:spPr>
          <a:xfrm>
            <a:off x="18185243" y="1660794"/>
            <a:ext cx="6198757" cy="349428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1760977" y="8184360"/>
                <a:ext cx="6003054" cy="9731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𝑬</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𝒊𝒋</m:t>
                          </m:r>
                        </m:sub>
                      </m:s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f>
                        <m:fPr>
                          <m:type m:val="lin"/>
                          <m:ctrlPr>
                            <a:rPr lang="en-US" altLang="zh-CN" i="1" smtClean="0">
                              <a:latin typeface="Cambria Math" panose="02040503050406030204" pitchFamily="18" charset="0"/>
                            </a:rPr>
                          </m:ctrlPr>
                        </m:fPr>
                        <m:num>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𝒌</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𝒊𝒌</m:t>
                                  </m:r>
                                </m:sub>
                              </m:sSub>
                            </m:e>
                          </m:nary>
                          <m:r>
                            <a:rPr lang="en-US" altLang="zh-CN" i="1">
                              <a:latin typeface="Cambria Math" panose="02040503050406030204" pitchFamily="18" charset="0"/>
                              <a:ea typeface="Cambria Math" panose="02040503050406030204" pitchFamily="18" charset="0"/>
                            </a:rPr>
                            <m:t>×</m:t>
                          </m:r>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𝒍</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𝒋𝒍</m:t>
                                  </m:r>
                                </m:sub>
                              </m:sSub>
                            </m:e>
                          </m:nary>
                        </m:num>
                        <m:den>
                          <m:nary>
                            <m:naryPr>
                              <m:chr m:val="∑"/>
                              <m:limLoc m:val="subSup"/>
                              <m:supHide m:val="on"/>
                              <m:ctrlPr>
                                <a:rPr lang="en-US" altLang="zh-CN" i="1">
                                  <a:latin typeface="Cambria Math" panose="02040503050406030204" pitchFamily="18" charset="0"/>
                                </a:rPr>
                              </m:ctrlPr>
                            </m:naryPr>
                            <m:sub>
                              <m:r>
                                <m:rPr>
                                  <m:brk m:alnAt="9"/>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b="1" i="1" smtClean="0">
                                      <a:latin typeface="Cambria Math" panose="02040503050406030204" pitchFamily="18" charset="0"/>
                                    </a:rPr>
                                    <m:t>𝒊𝒋</m:t>
                                  </m:r>
                                </m:sub>
                              </m:sSub>
                            </m:e>
                          </m:nary>
                        </m:den>
                      </m:f>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10" name="文本框 9"/>
              <p:cNvSpPr txBox="1">
                <a:spLocks noRot="1" noChangeAspect="1" noMove="1" noResize="1" noEditPoints="1" noAdjustHandles="1" noChangeArrowheads="1" noChangeShapeType="1" noTextEdit="1"/>
              </p:cNvSpPr>
              <p:nvPr/>
            </p:nvSpPr>
            <p:spPr>
              <a:xfrm>
                <a:off x="1760977" y="8184360"/>
                <a:ext cx="6003054" cy="973152"/>
              </a:xfrm>
              <a:prstGeom prst="rect">
                <a:avLst/>
              </a:prstGeom>
              <a:blipFill rotWithShape="1">
                <a:blip r:embed="rId5"/>
                <a:stretch>
                  <a:fillRect l="-2" t="-49" r="9" b="18"/>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85800" y="9379344"/>
                <a:ext cx="9582150" cy="1175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altLang="zh-CN" smtClean="0">
                    <a:latin typeface="等线" panose="02010600030101010101" pitchFamily="2" charset="-122"/>
                    <a:ea typeface="等线" panose="02010600030101010101" pitchFamily="2" charset="-122"/>
                  </a:rPr>
                  <a:t>C</a:t>
                </a:r>
                <a:r>
                  <a:rPr lang="zh-CN" altLang="en-US" smtClean="0">
                    <a:latin typeface="等线" panose="02010600030101010101" pitchFamily="2" charset="-122"/>
                    <a:ea typeface="等线" panose="02010600030101010101" pitchFamily="2" charset="-122"/>
                  </a:rPr>
                  <a:t>为原始接触矩阵；之后计算得到：</a:t>
                </a:r>
                <a14:m>
                  <m:oMath xmlns:m="http://schemas.openxmlformats.org/officeDocument/2006/math">
                    <m:f>
                      <m:fPr>
                        <m:type m:val="lin"/>
                        <m:ctrlPr>
                          <a:rPr lang="en-US" altLang="zh-CN"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𝒊𝒋</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𝑬</m:t>
                            </m:r>
                          </m:e>
                          <m:sub>
                            <m:r>
                              <a:rPr lang="en-US" altLang="zh-CN" i="1">
                                <a:latin typeface="Cambria Math" panose="02040503050406030204" pitchFamily="18" charset="0"/>
                              </a:rPr>
                              <m:t>𝒊𝒋</m:t>
                            </m:r>
                          </m:sub>
                        </m:sSub>
                        <m:r>
                          <m:rPr>
                            <m:nor/>
                          </m:rPr>
                          <a:rPr lang="zh-CN" altLang="en-US">
                            <a:latin typeface="等线" panose="02010600030101010101" pitchFamily="2" charset="-122"/>
                            <a:ea typeface="等线" panose="02010600030101010101" pitchFamily="2" charset="-122"/>
                          </a:rPr>
                          <m:t> </m:t>
                        </m:r>
                      </m:den>
                    </m:f>
                  </m:oMath>
                </a14:m>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，再用其他简单归一化处理（线性缩放</a:t>
                </a:r>
                <a:r>
                  <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/Zscore</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、取对数等）</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Choice>
        <mc:Fallback>
          <p:sp>
            <p:nvSpPr>
              <p:cNvPr id="11" name="文本框 10"/>
              <p:cNvSpPr txBox="1">
                <a:spLocks noRot="1" noChangeAspect="1" noMove="1" noResize="1" noEditPoints="1" noAdjustHandles="1" noChangeArrowheads="1" noChangeShapeType="1" noTextEdit="1"/>
              </p:cNvSpPr>
              <p:nvPr/>
            </p:nvSpPr>
            <p:spPr>
              <a:xfrm>
                <a:off x="685800" y="9379344"/>
                <a:ext cx="9582150" cy="1175770"/>
              </a:xfrm>
              <a:prstGeom prst="rect">
                <a:avLst/>
              </a:prstGeom>
              <a:blipFill rotWithShape="1">
                <a:blip r:embed="rId6"/>
                <a:stretch>
                  <a:fillRect t="-34" b="12"/>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2543175" y="11547982"/>
                <a:ext cx="5536965" cy="9237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𝑪</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𝒊𝒋</m:t>
                          </m:r>
                        </m:sub>
                      </m:s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f>
                        <m:fPr>
                          <m:type m:val="lin"/>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𝒊</m:t>
                              </m:r>
                              <m:r>
                                <a:rPr lang="en-US" altLang="zh-CN" b="1" i="1" smtClean="0">
                                  <a:latin typeface="Cambria Math" panose="02040503050406030204" pitchFamily="18" charset="0"/>
                                </a:rPr>
                                <m:t>𝒋</m:t>
                              </m:r>
                            </m:sub>
                          </m:sSub>
                        </m:num>
                        <m:den>
                          <m:d>
                            <m:dPr>
                              <m:ctrlPr>
                                <a:rPr lang="en-US" altLang="zh-CN" i="1" smtClean="0">
                                  <a:latin typeface="Cambria Math" panose="02040503050406030204" pitchFamily="18" charset="0"/>
                                </a:rPr>
                              </m:ctrlPr>
                            </m:dPr>
                            <m:e>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𝒌</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i="1">
                                          <a:latin typeface="Cambria Math" panose="02040503050406030204" pitchFamily="18" charset="0"/>
                                        </a:rPr>
                                        <m:t>𝒊𝒌</m:t>
                                      </m:r>
                                    </m:sub>
                                  </m:sSub>
                                </m:e>
                              </m:nary>
                              <m:r>
                                <a:rPr lang="en-US" altLang="zh-CN" i="1">
                                  <a:latin typeface="Cambria Math" panose="02040503050406030204" pitchFamily="18" charset="0"/>
                                  <a:ea typeface="Cambria Math" panose="02040503050406030204" pitchFamily="18" charset="0"/>
                                </a:rPr>
                                <m:t>×</m:t>
                              </m:r>
                              <m:nary>
                                <m:naryPr>
                                  <m:chr m:val="∑"/>
                                  <m:limLoc m:val="subSup"/>
                                  <m:supHide m:val="on"/>
                                  <m:ctrlPr>
                                    <a:rPr lang="en-US" altLang="zh-CN" i="1">
                                      <a:latin typeface="Cambria Math" panose="02040503050406030204" pitchFamily="18" charset="0"/>
                                    </a:rPr>
                                  </m:ctrlPr>
                                </m:naryPr>
                                <m:sub>
                                  <m:r>
                                    <m:rPr>
                                      <m:brk m:alnAt="9"/>
                                    </m:rPr>
                                    <a:rPr lang="en-US" altLang="zh-CN" b="1" i="1" smtClean="0">
                                      <a:latin typeface="Cambria Math" panose="02040503050406030204" pitchFamily="18" charset="0"/>
                                    </a:rPr>
                                    <m:t>𝒌</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𝑪</m:t>
                                      </m:r>
                                    </m:e>
                                    <m:sub>
                                      <m:r>
                                        <a:rPr lang="en-US" altLang="zh-CN" b="1" i="1" smtClean="0">
                                          <a:latin typeface="Cambria Math" panose="02040503050406030204" pitchFamily="18" charset="0"/>
                                        </a:rPr>
                                        <m:t>𝒌𝒋</m:t>
                                      </m:r>
                                    </m:sub>
                                  </m:sSub>
                                </m:e>
                              </m:nary>
                            </m:e>
                          </m:d>
                        </m:den>
                      </m:f>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14" name="文本框 13"/>
              <p:cNvSpPr txBox="1">
                <a:spLocks noRot="1" noChangeAspect="1" noMove="1" noResize="1" noEditPoints="1" noAdjustHandles="1" noChangeArrowheads="1" noChangeShapeType="1" noTextEdit="1"/>
              </p:cNvSpPr>
              <p:nvPr/>
            </p:nvSpPr>
            <p:spPr>
              <a:xfrm>
                <a:off x="2543175" y="11547982"/>
                <a:ext cx="5536965" cy="923714"/>
              </a:xfrm>
              <a:prstGeom prst="rect">
                <a:avLst/>
              </a:prstGeom>
              <a:blipFill rotWithShape="1">
                <a:blip r:embed="rId7"/>
                <a:stretch>
                  <a:fillRect t="-55" r="-50" b="32"/>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sp>
        <p:nvSpPr>
          <p:cNvPr id="16" name="文本框 15"/>
          <p:cNvSpPr txBox="1"/>
          <p:nvPr/>
        </p:nvSpPr>
        <p:spPr>
          <a:xfrm>
            <a:off x="685800" y="10733192"/>
            <a:ext cx="979170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indent="-457200" algn="l">
              <a:buClr>
                <a:schemeClr val="accent1">
                  <a:lumMod val="75000"/>
                </a:schemeClr>
              </a:buClr>
              <a:buFont typeface="Wingdings" panose="05000000000000000000" pitchFamily="2" charset="2"/>
              <a:buChar char="u"/>
            </a:pPr>
            <a:r>
              <a:rPr lang="en-US" altLang="zh-CN" smtClean="0"/>
              <a:t>SCE</a:t>
            </a:r>
            <a:r>
              <a:rPr lang="zh-CN" altLang="en-US"/>
              <a:t>（</a:t>
            </a:r>
            <a:r>
              <a:rPr lang="en-US" altLang="zh-CN">
                <a:latin typeface="Arial Narrow" panose="020B0606020202030204" pitchFamily="34" charset="0"/>
              </a:rPr>
              <a:t>Sequential </a:t>
            </a:r>
            <a:r>
              <a:rPr lang="en-US" altLang="zh-CN">
                <a:latin typeface="Arial Narrow" panose="020B0606020202030204" pitchFamily="34" charset="0"/>
              </a:rPr>
              <a:t>Component </a:t>
            </a:r>
            <a:r>
              <a:rPr lang="en-US" altLang="zh-CN" smtClean="0">
                <a:latin typeface="Arial Narrow" panose="020B0606020202030204" pitchFamily="34" charset="0"/>
              </a:rPr>
              <a:t>Normalization</a:t>
            </a:r>
            <a:r>
              <a:rPr lang="zh-CN" altLang="en-US" smtClean="0"/>
              <a:t>）</a:t>
            </a:r>
            <a:r>
              <a:rPr lang="en-US" altLang="zh-CN" smtClean="0"/>
              <a:t>[2]</a:t>
            </a:r>
            <a:endParaRPr lang="zh-CN" altLang="en-US"/>
          </a:p>
        </p:txBody>
      </p:sp>
      <p:sp>
        <p:nvSpPr>
          <p:cNvPr id="17" name="文本框 16"/>
          <p:cNvSpPr txBox="1"/>
          <p:nvPr/>
        </p:nvSpPr>
        <p:spPr>
          <a:xfrm>
            <a:off x="8831717" y="1792908"/>
            <a:ext cx="20002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mtClean="0"/>
              <a:t>REF:[1]</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8" name="文本框 17"/>
          <p:cNvSpPr txBox="1"/>
          <p:nvPr/>
        </p:nvSpPr>
        <p:spPr>
          <a:xfrm>
            <a:off x="10477500" y="5267770"/>
            <a:ext cx="112585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indent="-457200" algn="l">
              <a:buClr>
                <a:schemeClr val="accent1">
                  <a:lumMod val="75000"/>
                </a:schemeClr>
              </a:buClr>
              <a:buFont typeface="Wingdings" panose="05000000000000000000" pitchFamily="2" charset="2"/>
              <a:buChar char="u"/>
            </a:pPr>
            <a:r>
              <a:rPr lang="en-US" altLang="zh-CN" smtClean="0"/>
              <a:t>ICE</a:t>
            </a:r>
            <a:r>
              <a:rPr lang="zh-CN" altLang="en-US" smtClean="0"/>
              <a:t>（</a:t>
            </a:r>
            <a:r>
              <a:rPr lang="en-US" altLang="zh-CN" smtClean="0">
                <a:latin typeface="Arial Narrow" panose="020B0606020202030204" pitchFamily="34" charset="0"/>
              </a:rPr>
              <a:t>Iterative Correction </a:t>
            </a:r>
            <a:r>
              <a:rPr lang="en-US" altLang="zh-CN">
                <a:latin typeface="Arial Narrow" panose="020B0606020202030204" pitchFamily="34" charset="0"/>
              </a:rPr>
              <a:t>and Eigenvector </a:t>
            </a:r>
            <a:r>
              <a:rPr lang="en-US" altLang="zh-CN">
                <a:latin typeface="Arial Narrow" panose="020B0606020202030204" pitchFamily="34" charset="0"/>
              </a:rPr>
              <a:t>decomposition</a:t>
            </a:r>
            <a:r>
              <a:rPr lang="zh-CN" altLang="en-US" smtClean="0"/>
              <a:t>）</a:t>
            </a:r>
            <a:r>
              <a:rPr lang="en-US" altLang="zh-CN" smtClean="0"/>
              <a:t>[3,4]</a:t>
            </a:r>
            <a:endParaRPr lang="zh-CN" altLang="en-US"/>
          </a:p>
        </p:txBody>
      </p:sp>
      <p:sp>
        <p:nvSpPr>
          <p:cNvPr id="19" name="文本框 18"/>
          <p:cNvSpPr txBox="1"/>
          <p:nvPr/>
        </p:nvSpPr>
        <p:spPr>
          <a:xfrm>
            <a:off x="10831967" y="5775942"/>
            <a:ext cx="9582150" cy="11291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smtClean="0">
                <a:latin typeface="等线" panose="02010600030101010101" pitchFamily="2" charset="-122"/>
                <a:ea typeface="等线" panose="02010600030101010101" pitchFamily="2" charset="-122"/>
              </a:rPr>
              <a:t>与</a:t>
            </a:r>
            <a:r>
              <a:rPr lang="en-US" altLang="zh-CN" smtClean="0">
                <a:latin typeface="等线" panose="02010600030101010101" pitchFamily="2" charset="-122"/>
                <a:ea typeface="等线" panose="02010600030101010101" pitchFamily="2" charset="-122"/>
              </a:rPr>
              <a:t>SCE</a:t>
            </a:r>
            <a:r>
              <a:rPr lang="zh-CN" altLang="en-US" smtClean="0">
                <a:latin typeface="等线" panose="02010600030101010101" pitchFamily="2" charset="-122"/>
                <a:ea typeface="等线" panose="02010600030101010101" pitchFamily="2" charset="-122"/>
              </a:rPr>
              <a:t>类似，分析每个位置的偏差系数得到真实分布：</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AlternateContent xmlns:mc="http://schemas.openxmlformats.org/markup-compatibility/2006">
        <mc:Choice xmlns:a14="http://schemas.microsoft.com/office/drawing/2010/main" Requires="a14">
          <p:sp>
            <p:nvSpPr>
              <p:cNvPr id="20" name="文本框 19"/>
              <p:cNvSpPr txBox="1"/>
              <p:nvPr/>
            </p:nvSpPr>
            <p:spPr>
              <a:xfrm>
                <a:off x="12063557" y="6953923"/>
                <a:ext cx="2460289" cy="5390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zh-CN" altLang="en-US" sz="3200" b="1" i="1" u="none" strike="noStrike" cap="none" spc="0" normalizeH="0" baseline="0" smtClean="0">
                              <a:ln>
                                <a:noFill/>
                              </a:ln>
                              <a:solidFill>
                                <a:srgbClr val="000000"/>
                              </a:solidFill>
                              <a:effectLst/>
                              <a:uFillTx/>
                              <a:latin typeface="Cambria Math" panose="02040503050406030204" pitchFamily="18" charset="0"/>
                              <a:sym typeface="Helvetica"/>
                            </a:rPr>
                            <m:t>𝜺</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𝒊𝒋</m:t>
                          </m:r>
                        </m:sub>
                      </m:s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𝑩</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m:t>
                              </m:r>
                            </m:sub>
                          </m:sSub>
                          <m:sSub>
                            <m:sSub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b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𝑩</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𝒋</m:t>
                              </m:r>
                            </m:sub>
                          </m:s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𝑻</m:t>
                          </m:r>
                        </m:e>
                        <m:sub>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𝒊𝒋</m:t>
                          </m:r>
                        </m:sub>
                      </m:sSub>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20" name="文本框 19"/>
              <p:cNvSpPr txBox="1">
                <a:spLocks noRot="1" noChangeAspect="1" noMove="1" noResize="1" noEditPoints="1" noAdjustHandles="1" noChangeArrowheads="1" noChangeShapeType="1" noTextEdit="1"/>
              </p:cNvSpPr>
              <p:nvPr/>
            </p:nvSpPr>
            <p:spPr>
              <a:xfrm>
                <a:off x="12063557" y="6953923"/>
                <a:ext cx="2460289" cy="539058"/>
              </a:xfrm>
              <a:prstGeom prst="rect">
                <a:avLst/>
              </a:prstGeom>
              <a:blipFill rotWithShape="1">
                <a:blip r:embed="rId8"/>
                <a:stretch>
                  <a:fillRect l="-19" t="-7" r="-1518" b="114"/>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grpSp>
        <p:nvGrpSpPr>
          <p:cNvPr id="26" name="组合 25"/>
          <p:cNvGrpSpPr/>
          <p:nvPr/>
        </p:nvGrpSpPr>
        <p:grpSpPr>
          <a:xfrm>
            <a:off x="15231495" y="6773589"/>
            <a:ext cx="2468981" cy="2673419"/>
            <a:chOff x="15231495" y="6515053"/>
            <a:chExt cx="2468981" cy="2673419"/>
          </a:xfrm>
        </p:grpSpPr>
        <p:pic>
          <p:nvPicPr>
            <p:cNvPr id="23" name="图片 22"/>
            <p:cNvPicPr>
              <a:picLocks noChangeAspect="1"/>
            </p:cNvPicPr>
            <p:nvPr/>
          </p:nvPicPr>
          <p:blipFill>
            <a:blip r:embed="rId9"/>
            <a:stretch>
              <a:fillRect/>
            </a:stretch>
          </p:blipFill>
          <p:spPr>
            <a:xfrm>
              <a:off x="15231495" y="6515053"/>
              <a:ext cx="2468981" cy="2673419"/>
            </a:xfrm>
            <a:prstGeom prst="rect">
              <a:avLst/>
            </a:prstGeom>
          </p:spPr>
        </p:pic>
        <p:sp>
          <p:nvSpPr>
            <p:cNvPr id="24" name="椭圆 23"/>
            <p:cNvSpPr/>
            <p:nvPr/>
          </p:nvSpPr>
          <p:spPr>
            <a:xfrm>
              <a:off x="15452137" y="7300219"/>
              <a:ext cx="442859" cy="1544720"/>
            </a:xfrm>
            <a:prstGeom prst="ellipse">
              <a:avLst/>
            </a:prstGeom>
            <a:noFill/>
            <a:ln w="254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5" name="椭圆 24"/>
            <p:cNvSpPr/>
            <p:nvPr/>
          </p:nvSpPr>
          <p:spPr>
            <a:xfrm rot="5400000">
              <a:off x="16445926" y="6208373"/>
              <a:ext cx="442859" cy="1544720"/>
            </a:xfrm>
            <a:prstGeom prst="ellipse">
              <a:avLst/>
            </a:prstGeom>
            <a:noFill/>
            <a:ln w="254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grpSp>
      <p:sp>
        <p:nvSpPr>
          <p:cNvPr id="27" name="文本框 26"/>
          <p:cNvSpPr txBox="1"/>
          <p:nvPr/>
        </p:nvSpPr>
        <p:spPr>
          <a:xfrm>
            <a:off x="10267950" y="9927856"/>
            <a:ext cx="1125855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indent="-457200" algn="l">
              <a:buClr>
                <a:schemeClr val="accent1">
                  <a:lumMod val="75000"/>
                </a:schemeClr>
              </a:buClr>
              <a:buFont typeface="Wingdings" panose="05000000000000000000" pitchFamily="2" charset="2"/>
              <a:buChar char="u"/>
            </a:pPr>
            <a:r>
              <a:rPr lang="en-US" altLang="zh-CN" smtClean="0"/>
              <a:t>KR</a:t>
            </a:r>
            <a:r>
              <a:rPr lang="zh-CN" altLang="en-US" smtClean="0"/>
              <a:t>方法（</a:t>
            </a:r>
            <a:r>
              <a:rPr lang="en-US" altLang="zh-CN" smtClean="0">
                <a:latin typeface="Arial Narrow" panose="020B0606020202030204" pitchFamily="34" charset="0"/>
              </a:rPr>
              <a:t> </a:t>
            </a:r>
            <a:r>
              <a:rPr lang="en-US" altLang="zh-CN">
                <a:latin typeface="Arial Narrow" panose="020B0606020202030204" pitchFamily="34" charset="0"/>
              </a:rPr>
              <a:t>Knight-Ruiz balancing algorithm</a:t>
            </a:r>
            <a:r>
              <a:rPr lang="zh-CN" altLang="en-US" smtClean="0"/>
              <a:t>）</a:t>
            </a:r>
            <a:r>
              <a:rPr lang="en-US" altLang="zh-CN" smtClean="0"/>
              <a:t>[5]</a:t>
            </a:r>
            <a:endParaRPr lang="zh-CN" altLang="en-US"/>
          </a:p>
        </p:txBody>
      </p:sp>
      <p:sp>
        <p:nvSpPr>
          <p:cNvPr id="29" name="文本框 28"/>
          <p:cNvSpPr txBox="1"/>
          <p:nvPr/>
        </p:nvSpPr>
        <p:spPr>
          <a:xfrm>
            <a:off x="11026098" y="10759016"/>
            <a:ext cx="12534293" cy="11291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smtClean="0">
                <a:latin typeface="等线" panose="02010600030101010101" pitchFamily="2" charset="-122"/>
                <a:ea typeface="等线" panose="02010600030101010101" pitchFamily="2" charset="-122"/>
              </a:rPr>
              <a:t>形式上像奇异值分解，找到两个对角标度矩阵（</a:t>
            </a:r>
            <a:r>
              <a:rPr lang="en-US" altLang="zh-CN" smtClean="0"/>
              <a:t>diagonal </a:t>
            </a:r>
            <a:r>
              <a:rPr lang="en-US" altLang="zh-CN"/>
              <a:t>scaling</a:t>
            </a:r>
            <a:r>
              <a:rPr lang="zh-CN" altLang="en-US" smtClean="0">
                <a:latin typeface="等线" panose="02010600030101010101" pitchFamily="2" charset="-122"/>
                <a:ea typeface="等线" panose="02010600030101010101" pitchFamily="2" charset="-122"/>
              </a:rPr>
              <a:t>）</a:t>
            </a:r>
            <a:r>
              <a:rPr lang="en-US" altLang="zh-CN" smtClean="0">
                <a:latin typeface="等线" panose="02010600030101010101" pitchFamily="2" charset="-122"/>
                <a:ea typeface="等线" panose="02010600030101010101" pitchFamily="2" charset="-122"/>
              </a:rPr>
              <a:t>D</a:t>
            </a:r>
            <a:r>
              <a:rPr lang="zh-CN" altLang="en-US" smtClean="0">
                <a:latin typeface="等线" panose="02010600030101010101" pitchFamily="2" charset="-122"/>
                <a:ea typeface="等线" panose="02010600030101010101" pitchFamily="2" charset="-122"/>
              </a:rPr>
              <a:t>和</a:t>
            </a:r>
            <a:r>
              <a:rPr lang="en-US" altLang="zh-CN" smtClean="0">
                <a:latin typeface="等线" panose="02010600030101010101" pitchFamily="2" charset="-122"/>
                <a:ea typeface="等线" panose="02010600030101010101" pitchFamily="2" charset="-122"/>
              </a:rPr>
              <a:t>E</a:t>
            </a:r>
            <a:r>
              <a:rPr lang="zh-CN" altLang="en-US" smtClean="0">
                <a:latin typeface="等线" panose="02010600030101010101" pitchFamily="2" charset="-122"/>
                <a:ea typeface="等线" panose="02010600030101010101" pitchFamily="2" charset="-122"/>
              </a:rPr>
              <a:t>，利用关系式求解平衡矩阵</a:t>
            </a:r>
            <a:r>
              <a:rPr lang="en-US" altLang="zh-CN">
                <a:latin typeface="等线" panose="02010600030101010101" pitchFamily="2" charset="-122"/>
                <a:ea typeface="等线" panose="02010600030101010101" pitchFamily="2" charset="-122"/>
              </a:rPr>
              <a:t>P</a:t>
            </a:r>
            <a:r>
              <a:rPr lang="zh-CN" altLang="en-US" smtClean="0">
                <a:latin typeface="等线" panose="02010600030101010101" pitchFamily="2" charset="-122"/>
                <a:ea typeface="等线" panose="02010600030101010101" pitchFamily="2" charset="-122"/>
              </a:rPr>
              <a:t>：</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AlternateContent xmlns:mc="http://schemas.openxmlformats.org/markup-compatibility/2006">
        <mc:Choice xmlns:a14="http://schemas.microsoft.com/office/drawing/2010/main" Requires="a14">
          <p:sp>
            <p:nvSpPr>
              <p:cNvPr id="30" name="文本框 29"/>
              <p:cNvSpPr txBox="1"/>
              <p:nvPr/>
            </p:nvSpPr>
            <p:spPr>
              <a:xfrm>
                <a:off x="15326926" y="12149072"/>
                <a:ext cx="1765291" cy="49244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r>
                        <a:rPr kumimoji="0" lang="en-US" altLang="zh-CN" sz="3200" b="1" i="1" u="none" strike="noStrike" cap="none" spc="0" normalizeH="0" baseline="0" smtClean="0">
                          <a:ln>
                            <a:noFill/>
                          </a:ln>
                          <a:solidFill>
                            <a:schemeClr val="accent1">
                              <a:lumMod val="75000"/>
                            </a:schemeClr>
                          </a:solidFill>
                          <a:effectLst/>
                          <a:uFillTx/>
                          <a:latin typeface="Cambria Math" panose="02040503050406030204" pitchFamily="18" charset="0"/>
                          <a:ea typeface="+mn-ea"/>
                          <a:cs typeface="+mn-cs"/>
                          <a:sym typeface="Helvetica"/>
                        </a:rPr>
                        <m:t>𝑪</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𝑫𝑷</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𝑬</m:t>
                      </m:r>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30" name="文本框 29"/>
              <p:cNvSpPr txBox="1">
                <a:spLocks noRot="1" noChangeAspect="1" noMove="1" noResize="1" noEditPoints="1" noAdjustHandles="1" noChangeArrowheads="1" noChangeShapeType="1" noTextEdit="1"/>
              </p:cNvSpPr>
              <p:nvPr/>
            </p:nvSpPr>
            <p:spPr>
              <a:xfrm>
                <a:off x="15326926" y="12149072"/>
                <a:ext cx="1765291" cy="492443"/>
              </a:xfrm>
              <a:prstGeom prst="rect">
                <a:avLst/>
              </a:prstGeom>
              <a:blipFill rotWithShape="1">
                <a:blip r:embed="rId10"/>
                <a:stretch>
                  <a:fillRect l="-32" t="-51" r="-2702" b="116"/>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sp>
        <p:nvSpPr>
          <p:cNvPr id="31" name="文本框 30"/>
          <p:cNvSpPr txBox="1"/>
          <p:nvPr/>
        </p:nvSpPr>
        <p:spPr>
          <a:xfrm>
            <a:off x="11039336" y="12115115"/>
            <a:ext cx="3367889"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smtClean="0">
                <a:latin typeface="等线" panose="02010600030101010101" pitchFamily="2" charset="-122"/>
                <a:ea typeface="等线" panose="02010600030101010101" pitchFamily="2" charset="-122"/>
              </a:rPr>
              <a:t>原始取</a:t>
            </a:r>
            <a:r>
              <a:rPr lang="en-US" altLang="zh-CN" smtClean="0">
                <a:latin typeface="等线" panose="02010600030101010101" pitchFamily="2" charset="-122"/>
                <a:ea typeface="等线" panose="02010600030101010101" pitchFamily="2" charset="-122"/>
              </a:rPr>
              <a:t>bin</a:t>
            </a:r>
            <a:r>
              <a:rPr lang="zh-CN" altLang="en-US" smtClean="0">
                <a:latin typeface="等线" panose="02010600030101010101" pitchFamily="2" charset="-122"/>
                <a:ea typeface="等线" panose="02010600030101010101" pitchFamily="2" charset="-122"/>
              </a:rPr>
              <a:t>矩阵</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p:cxnSp>
        <p:nvCxnSpPr>
          <p:cNvPr id="33" name="直接箭头连接符 32"/>
          <p:cNvCxnSpPr/>
          <p:nvPr/>
        </p:nvCxnSpPr>
        <p:spPr>
          <a:xfrm>
            <a:off x="13746259" y="12433471"/>
            <a:ext cx="1321933" cy="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6" name="任意多边形 35"/>
          <p:cNvSpPr/>
          <p:nvPr/>
        </p:nvSpPr>
        <p:spPr>
          <a:xfrm>
            <a:off x="16667355" y="12641515"/>
            <a:ext cx="1809345" cy="292377"/>
          </a:xfrm>
          <a:custGeom>
            <a:avLst/>
            <a:gdLst>
              <a:gd name="connsiteX0" fmla="*/ 0 w 1809345"/>
              <a:gd name="connsiteY0" fmla="*/ 0 h 292377"/>
              <a:gd name="connsiteX1" fmla="*/ 797668 w 1809345"/>
              <a:gd name="connsiteY1" fmla="*/ 291830 h 292377"/>
              <a:gd name="connsiteX2" fmla="*/ 1809345 w 1809345"/>
              <a:gd name="connsiteY2" fmla="*/ 58366 h 292377"/>
            </a:gdLst>
            <a:ahLst/>
            <a:cxnLst>
              <a:cxn ang="0">
                <a:pos x="connsiteX0" y="connsiteY0"/>
              </a:cxn>
              <a:cxn ang="0">
                <a:pos x="connsiteX1" y="connsiteY1"/>
              </a:cxn>
              <a:cxn ang="0">
                <a:pos x="connsiteX2" y="connsiteY2"/>
              </a:cxn>
            </a:cxnLst>
            <a:rect l="l" t="t" r="r" b="b"/>
            <a:pathLst>
              <a:path w="1809345" h="292377">
                <a:moveTo>
                  <a:pt x="0" y="0"/>
                </a:moveTo>
                <a:cubicBezTo>
                  <a:pt x="248055" y="141051"/>
                  <a:pt x="496111" y="282102"/>
                  <a:pt x="797668" y="291830"/>
                </a:cubicBezTo>
                <a:cubicBezTo>
                  <a:pt x="1099225" y="301558"/>
                  <a:pt x="1454285" y="179962"/>
                  <a:pt x="1809345" y="58366"/>
                </a:cubicBezTo>
              </a:path>
            </a:pathLst>
          </a:custGeom>
          <a:noFill/>
          <a:ln w="38100" cap="flat">
            <a:solidFill>
              <a:srgbClr val="000000"/>
            </a:solidFill>
            <a:miter lim="400000"/>
            <a:tailEnd type="stealth" w="lg" len="lg"/>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38" name="文本框 37"/>
          <p:cNvSpPr txBox="1"/>
          <p:nvPr/>
        </p:nvSpPr>
        <p:spPr>
          <a:xfrm>
            <a:off x="18432646" y="12138570"/>
            <a:ext cx="4167594"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a:latin typeface="等线" panose="02010600030101010101" pitchFamily="2" charset="-122"/>
                <a:ea typeface="等线" panose="02010600030101010101" pitchFamily="2" charset="-122"/>
              </a:rPr>
              <a:t>平衡</a:t>
            </a:r>
            <a:r>
              <a:rPr lang="zh-CN" altLang="en-US" smtClean="0">
                <a:latin typeface="等线" panose="02010600030101010101" pitchFamily="2" charset="-122"/>
                <a:ea typeface="等线" panose="02010600030101010101" pitchFamily="2" charset="-122"/>
              </a:rPr>
              <a:t>矩阵</a:t>
            </a:r>
            <a:r>
              <a:rPr lang="en-US" altLang="zh-CN" smtClean="0">
                <a:latin typeface="等线" panose="02010600030101010101" pitchFamily="2" charset="-122"/>
                <a:ea typeface="等线" panose="02010600030101010101" pitchFamily="2" charset="-122"/>
              </a:rPr>
              <a:t>(</a:t>
            </a:r>
            <a:r>
              <a:rPr lang="zh-CN" altLang="en-US" smtClean="0">
                <a:latin typeface="等线" panose="02010600030101010101" pitchFamily="2" charset="-122"/>
                <a:ea typeface="等线" panose="02010600030101010101" pitchFamily="2" charset="-122"/>
              </a:rPr>
              <a:t>行列和为</a:t>
            </a:r>
            <a:r>
              <a:rPr lang="en-US" altLang="zh-CN" smtClean="0">
                <a:latin typeface="等线" panose="02010600030101010101" pitchFamily="2" charset="-122"/>
                <a:ea typeface="等线" panose="02010600030101010101" pitchFamily="2" charset="-122"/>
              </a:rPr>
              <a:t>1)</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p:sp>
        <p:nvSpPr>
          <p:cNvPr id="39" name="文本框 38"/>
          <p:cNvSpPr txBox="1"/>
          <p:nvPr/>
        </p:nvSpPr>
        <p:spPr>
          <a:xfrm>
            <a:off x="57639" y="12697278"/>
            <a:ext cx="6334733" cy="51360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a:latin typeface="等线" panose="02010600030101010101" pitchFamily="2" charset="-122"/>
                <a:ea typeface="等线" panose="02010600030101010101" pitchFamily="2" charset="-122"/>
              </a:defRPr>
            </a:lvl1pPr>
          </a:lstStyle>
          <a:p>
            <a:r>
              <a:rPr lang="en-US" altLang="zh-CN" sz="2400"/>
              <a:t>*</a:t>
            </a:r>
            <a:r>
              <a:rPr lang="zh-CN" altLang="en-US" sz="2400"/>
              <a:t>更详细理论分析见引文</a:t>
            </a:r>
            <a:endParaRPr lang="zh-CN" altLang="en-US" sz="2400"/>
          </a:p>
        </p:txBody>
      </p:sp>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Yuxiang Yao</a:t>
            </a:r>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799955" y="3980180"/>
            <a:ext cx="1899920" cy="638175"/>
          </a:xfrm>
        </p:spPr>
        <p:txBody>
          <a:bodyPr>
            <a:noAutofit/>
          </a:bodyPr>
          <a:lstStyle/>
          <a:p>
            <a:pPr marL="0" indent="0">
              <a:buNone/>
            </a:pPr>
            <a:r>
              <a:rPr lang="en-US" sz="3200" dirty="0"/>
              <a:t>fanc hic</a:t>
            </a:r>
            <a:endParaRPr lang="en-US" sz="3200" dirty="0"/>
          </a:p>
        </p:txBody>
      </p:sp>
      <p:sp>
        <p:nvSpPr>
          <p:cNvPr id="3" name="Title 2"/>
          <p:cNvSpPr>
            <a:spLocks noGrp="1"/>
          </p:cNvSpPr>
          <p:nvPr>
            <p:ph type="title"/>
          </p:nvPr>
        </p:nvSpPr>
        <p:spPr/>
        <p:txBody>
          <a:bodyPr/>
          <a:lstStyle/>
          <a:p>
            <a:r>
              <a:rPr lang="en-US" altLang="zh-CN" sz="4400" dirty="0"/>
              <a:t>Matrix balancing, Format transformation</a:t>
            </a:r>
            <a:endParaRPr lang="en-US" dirty="0"/>
          </a:p>
        </p:txBody>
      </p:sp>
      <p:sp>
        <p:nvSpPr>
          <p:cNvPr id="5" name="Text Placeholder 1"/>
          <p:cNvSpPr>
            <a:spLocks noGrp="1"/>
          </p:cNvSpPr>
          <p:nvPr/>
        </p:nvSpPr>
        <p:spPr>
          <a:xfrm>
            <a:off x="2814955" y="2573655"/>
            <a:ext cx="748030" cy="694690"/>
          </a:xfrm>
          <a:prstGeom prst="rect">
            <a:avLst/>
          </a:prstGeom>
          <a:ln w="12700">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h5</a:t>
            </a:r>
            <a:endParaRPr lang="en-US" sz="3200" dirty="0"/>
          </a:p>
        </p:txBody>
      </p:sp>
      <p:sp>
        <p:nvSpPr>
          <p:cNvPr id="6" name="Text Placeholder 1"/>
          <p:cNvSpPr>
            <a:spLocks noGrp="1"/>
          </p:cNvSpPr>
          <p:nvPr/>
        </p:nvSpPr>
        <p:spPr>
          <a:xfrm>
            <a:off x="6394450" y="2635250"/>
            <a:ext cx="1769110" cy="3020060"/>
          </a:xfrm>
          <a:prstGeom prst="rect">
            <a:avLst/>
          </a:prstGeom>
          <a:ln w="12700">
            <a:noFill/>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lgn="ctr">
              <a:buNone/>
            </a:pPr>
            <a:r>
              <a:rPr lang="en-US" sz="3200" dirty="0"/>
              <a:t>cool</a:t>
            </a:r>
            <a:endParaRPr lang="en-US" sz="3200" dirty="0"/>
          </a:p>
          <a:p>
            <a:pPr marL="0" indent="0" algn="ctr">
              <a:buNone/>
            </a:pPr>
            <a:r>
              <a:rPr lang="en-US" sz="3200" dirty="0"/>
              <a:t>mcool</a:t>
            </a:r>
            <a:endParaRPr lang="en-US" sz="3200" dirty="0"/>
          </a:p>
          <a:p>
            <a:pPr marL="0" indent="0" algn="ctr">
              <a:buNone/>
            </a:pPr>
            <a:r>
              <a:rPr lang="en-US" sz="3200" dirty="0"/>
              <a:t>juicer hic</a:t>
            </a:r>
            <a:endParaRPr lang="en-US" sz="3200" dirty="0"/>
          </a:p>
          <a:p>
            <a:pPr marL="0" indent="0" algn="ctr">
              <a:buNone/>
            </a:pPr>
            <a:r>
              <a:rPr lang="en-US" sz="3200" dirty="0"/>
              <a:t>pairs</a:t>
            </a:r>
            <a:endParaRPr lang="en-US" sz="3200" dirty="0"/>
          </a:p>
        </p:txBody>
      </p:sp>
      <p:cxnSp>
        <p:nvCxnSpPr>
          <p:cNvPr id="9" name="直接箭头连接符 8"/>
          <p:cNvCxnSpPr>
            <a:stCxn id="5" idx="3"/>
          </p:cNvCxnSpPr>
          <p:nvPr/>
        </p:nvCxnSpPr>
        <p:spPr>
          <a:xfrm>
            <a:off x="3562985" y="2921000"/>
            <a:ext cx="310896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11" name="文本框 10"/>
          <p:cNvSpPr txBox="1"/>
          <p:nvPr/>
        </p:nvSpPr>
        <p:spPr>
          <a:xfrm>
            <a:off x="3739515" y="2392045"/>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hicConvertFormat</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cxnSp>
        <p:nvCxnSpPr>
          <p:cNvPr id="12" name="直接箭头连接符 11"/>
          <p:cNvCxnSpPr/>
          <p:nvPr/>
        </p:nvCxnSpPr>
        <p:spPr>
          <a:xfrm>
            <a:off x="8164195" y="4298950"/>
            <a:ext cx="154940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13" name="文本框 12"/>
          <p:cNvSpPr txBox="1"/>
          <p:nvPr/>
        </p:nvSpPr>
        <p:spPr>
          <a:xfrm>
            <a:off x="7611110" y="3762375"/>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fanc hic</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sp>
        <p:nvSpPr>
          <p:cNvPr id="14" name="Text Placeholder 1"/>
          <p:cNvSpPr>
            <a:spLocks noGrp="1"/>
          </p:cNvSpPr>
          <p:nvPr/>
        </p:nvSpPr>
        <p:spPr>
          <a:xfrm>
            <a:off x="13170535" y="3979545"/>
            <a:ext cx="1352550" cy="52578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cool</a:t>
            </a:r>
            <a:endParaRPr lang="en-US" sz="3200" dirty="0"/>
          </a:p>
        </p:txBody>
      </p:sp>
      <p:cxnSp>
        <p:nvCxnSpPr>
          <p:cNvPr id="15" name="直接箭头连接符 14"/>
          <p:cNvCxnSpPr/>
          <p:nvPr/>
        </p:nvCxnSpPr>
        <p:spPr>
          <a:xfrm>
            <a:off x="11461115" y="4298315"/>
            <a:ext cx="154940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16" name="文本框 15"/>
          <p:cNvSpPr txBox="1"/>
          <p:nvPr/>
        </p:nvSpPr>
        <p:spPr>
          <a:xfrm>
            <a:off x="10908030" y="3761740"/>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fanc to-cooler</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sp>
        <p:nvSpPr>
          <p:cNvPr id="17" name="Text Placeholder 1"/>
          <p:cNvSpPr>
            <a:spLocks noGrp="1"/>
          </p:cNvSpPr>
          <p:nvPr/>
        </p:nvSpPr>
        <p:spPr>
          <a:xfrm>
            <a:off x="16023590" y="3979545"/>
            <a:ext cx="1352550" cy="52578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mcool</a:t>
            </a:r>
            <a:endParaRPr lang="en-US" sz="3200" dirty="0"/>
          </a:p>
        </p:txBody>
      </p:sp>
      <p:cxnSp>
        <p:nvCxnSpPr>
          <p:cNvPr id="18" name="直接箭头连接符 17"/>
          <p:cNvCxnSpPr/>
          <p:nvPr/>
        </p:nvCxnSpPr>
        <p:spPr>
          <a:xfrm>
            <a:off x="14295755" y="4298315"/>
            <a:ext cx="154940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19" name="文本框 18"/>
          <p:cNvSpPr txBox="1"/>
          <p:nvPr/>
        </p:nvSpPr>
        <p:spPr>
          <a:xfrm>
            <a:off x="13742670" y="3761740"/>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cooler zoomify</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sp>
        <p:nvSpPr>
          <p:cNvPr id="20" name="Text Placeholder 1"/>
          <p:cNvSpPr>
            <a:spLocks noGrp="1"/>
          </p:cNvSpPr>
          <p:nvPr/>
        </p:nvSpPr>
        <p:spPr>
          <a:xfrm>
            <a:off x="19425285" y="3961765"/>
            <a:ext cx="2099310" cy="65659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juicer hic</a:t>
            </a:r>
            <a:endParaRPr lang="en-US" sz="3200" dirty="0"/>
          </a:p>
        </p:txBody>
      </p:sp>
      <p:cxnSp>
        <p:nvCxnSpPr>
          <p:cNvPr id="21" name="直接箭头连接符 20"/>
          <p:cNvCxnSpPr/>
          <p:nvPr/>
        </p:nvCxnSpPr>
        <p:spPr>
          <a:xfrm>
            <a:off x="17550130" y="4280535"/>
            <a:ext cx="154940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22" name="文本框 21"/>
          <p:cNvSpPr txBox="1"/>
          <p:nvPr/>
        </p:nvSpPr>
        <p:spPr>
          <a:xfrm>
            <a:off x="16997045" y="3743960"/>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juicer pre</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sp>
        <p:nvSpPr>
          <p:cNvPr id="4" name="Text Placeholder 1"/>
          <p:cNvSpPr>
            <a:spLocks noGrp="1"/>
          </p:cNvSpPr>
          <p:nvPr/>
        </p:nvSpPr>
        <p:spPr>
          <a:xfrm>
            <a:off x="16397605" y="5283200"/>
            <a:ext cx="748030" cy="694690"/>
          </a:xfrm>
          <a:prstGeom prst="rect">
            <a:avLst/>
          </a:prstGeom>
          <a:ln w="12700">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dirty="0"/>
              <a:t>h5</a:t>
            </a:r>
            <a:endParaRPr lang="en-US" sz="3200" dirty="0"/>
          </a:p>
        </p:txBody>
      </p:sp>
      <p:sp>
        <p:nvSpPr>
          <p:cNvPr id="8" name="文本框 7"/>
          <p:cNvSpPr txBox="1"/>
          <p:nvPr/>
        </p:nvSpPr>
        <p:spPr>
          <a:xfrm>
            <a:off x="13846810" y="5039360"/>
            <a:ext cx="2654935" cy="536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hicConvertFormat</a:t>
            </a:r>
            <a:endParaRPr kumimoji="0" lang="en-US" altLang="zh-CN" sz="2400" b="0" i="0" u="none" strike="noStrike" cap="none" spc="0" normalizeH="0" baseline="0">
              <a:ln>
                <a:noFill/>
              </a:ln>
              <a:solidFill>
                <a:srgbClr val="000000"/>
              </a:solidFill>
              <a:effectLst/>
              <a:uFillTx/>
              <a:latin typeface="+mn-lt"/>
              <a:ea typeface="+mn-ea"/>
              <a:cs typeface="+mn-cs"/>
              <a:sym typeface="Helvetica"/>
            </a:endParaRPr>
          </a:p>
        </p:txBody>
      </p:sp>
      <p:cxnSp>
        <p:nvCxnSpPr>
          <p:cNvPr id="10" name="肘形连接符 9"/>
          <p:cNvCxnSpPr>
            <a:stCxn id="14" idx="2"/>
            <a:endCxn id="4" idx="1"/>
          </p:cNvCxnSpPr>
          <p:nvPr/>
        </p:nvCxnSpPr>
        <p:spPr>
          <a:xfrm rot="5400000" flipV="1">
            <a:off x="14559280" y="3792220"/>
            <a:ext cx="1125220" cy="2550795"/>
          </a:xfrm>
          <a:prstGeom prst="bentConnector2">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7" name="文本框 6"/>
          <p:cNvSpPr txBox="1"/>
          <p:nvPr/>
        </p:nvSpPr>
        <p:spPr>
          <a:xfrm>
            <a:off x="6010275" y="8416925"/>
            <a:ext cx="2400935" cy="320865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h5</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cool</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mcool</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juicer hic</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fanc hic</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pairs</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p:txBody>
      </p:sp>
      <p:sp>
        <p:nvSpPr>
          <p:cNvPr id="23" name="文本框 22"/>
          <p:cNvSpPr txBox="1"/>
          <p:nvPr/>
        </p:nvSpPr>
        <p:spPr>
          <a:xfrm>
            <a:off x="12439015" y="8684260"/>
            <a:ext cx="2345055" cy="264223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h5</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cool</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mcool</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juicer hic</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fanc hic</a:t>
            </a: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p:txBody>
      </p:sp>
      <p:cxnSp>
        <p:nvCxnSpPr>
          <p:cNvPr id="24" name="直接箭头连接符 23"/>
          <p:cNvCxnSpPr>
            <a:stCxn id="7" idx="3"/>
            <a:endCxn id="23" idx="1"/>
          </p:cNvCxnSpPr>
          <p:nvPr/>
        </p:nvCxnSpPr>
        <p:spPr>
          <a:xfrm flipV="1">
            <a:off x="8411210" y="10005695"/>
            <a:ext cx="4027805" cy="15875"/>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25" name="Text Placeholder 1"/>
          <p:cNvSpPr>
            <a:spLocks noGrp="1"/>
          </p:cNvSpPr>
          <p:nvPr/>
        </p:nvSpPr>
        <p:spPr>
          <a:xfrm>
            <a:off x="6010275" y="7722235"/>
            <a:ext cx="2827655" cy="694055"/>
          </a:xfrm>
          <a:prstGeom prst="rect">
            <a:avLst/>
          </a:prstGeom>
          <a:ln w="12700">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b="1" dirty="0"/>
              <a:t>inputFormat</a:t>
            </a:r>
            <a:endParaRPr lang="en-US" sz="3200" b="1" dirty="0"/>
          </a:p>
        </p:txBody>
      </p:sp>
      <p:sp>
        <p:nvSpPr>
          <p:cNvPr id="26" name="Text Placeholder 1"/>
          <p:cNvSpPr>
            <a:spLocks noGrp="1"/>
          </p:cNvSpPr>
          <p:nvPr/>
        </p:nvSpPr>
        <p:spPr>
          <a:xfrm>
            <a:off x="12037060" y="7989570"/>
            <a:ext cx="3204845" cy="694690"/>
          </a:xfrm>
          <a:prstGeom prst="rect">
            <a:avLst/>
          </a:prstGeom>
          <a:ln w="12700">
            <a:miter lim="400000"/>
          </a:ln>
        </p:spPr>
        <p:txBody>
          <a:bodyPr lIns="71437" tIns="71437" rIns="71437" bIns="71437" anchor="ct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sz="3200" b="1" dirty="0"/>
              <a:t>outputFormat</a:t>
            </a:r>
            <a:endParaRPr lang="en-US" sz="3200" b="1"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570990"/>
            <a:ext cx="10027285" cy="1543050"/>
          </a:xfrm>
        </p:spPr>
        <p:txBody>
          <a:bodyPr>
            <a:normAutofit/>
          </a:bodyPr>
          <a:lstStyle/>
          <a:p>
            <a:pPr marL="0" indent="0">
              <a:buNone/>
            </a:pPr>
            <a:r>
              <a:rPr lang="en-US" sz="3600" b="1" dirty="0"/>
              <a:t>- M</a:t>
            </a:r>
            <a:r>
              <a:rPr lang="en-US" altLang="zh-CN" sz="3600" b="1" dirty="0"/>
              <a:t>atrix balancing &amp; Format transformation</a:t>
            </a:r>
            <a:r>
              <a:rPr lang="en-US" sz="3600" b="1" dirty="0"/>
              <a:t> </a:t>
            </a:r>
            <a:endParaRPr lang="en-US" altLang="zh-CN" sz="3600" dirty="0"/>
          </a:p>
        </p:txBody>
      </p:sp>
      <p:sp>
        <p:nvSpPr>
          <p:cNvPr id="3" name="Title 2"/>
          <p:cNvSpPr>
            <a:spLocks noGrp="1"/>
          </p:cNvSpPr>
          <p:nvPr>
            <p:ph type="title"/>
          </p:nvPr>
        </p:nvSpPr>
        <p:spPr/>
        <p:txBody>
          <a:bodyPr/>
          <a:lstStyle/>
          <a:p>
            <a:r>
              <a:rPr lang="en-US" altLang="zh-CN" dirty="0">
                <a:sym typeface="+mn-ea"/>
              </a:rPr>
              <a:t>Matrix balancing, Format transformation</a:t>
            </a:r>
            <a:endParaRPr lang="en-US" sz="4400" dirty="0"/>
          </a:p>
        </p:txBody>
      </p:sp>
      <p:sp>
        <p:nvSpPr>
          <p:cNvPr id="4" name="文本框 3"/>
          <p:cNvSpPr txBox="1"/>
          <p:nvPr/>
        </p:nvSpPr>
        <p:spPr>
          <a:xfrm>
            <a:off x="1451610" y="3013075"/>
            <a:ext cx="296545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023620" y="4439285"/>
            <a:ext cx="13213080" cy="288290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matrix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 /mnt/zhangzheting/cdesk_development/HIC/test_matrix/Hi-C_ICM.sort.pairs.gz \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/mnt/linzejie/CDesk_test/result/5.HiC/matrix/pairs_to_juicerhic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--inputFormat pairs --outputFormat juicerhic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--oe 300000 --sparse 300000 -t 50 -n VC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-r 300000,400000 --species mm10</a:t>
            </a:r>
            <a:endParaRPr lang="en-US" altLang="zh-CN" sz="2400" dirty="0"/>
          </a:p>
        </p:txBody>
      </p:sp>
      <p:sp>
        <p:nvSpPr>
          <p:cNvPr id="7" name="Content Placeholder 2"/>
          <p:cNvSpPr>
            <a:spLocks noGrp="1"/>
          </p:cNvSpPr>
          <p:nvPr/>
        </p:nvSpPr>
        <p:spPr>
          <a:xfrm>
            <a:off x="1758950" y="769874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457200" y="8493760"/>
          <a:ext cx="12092940" cy="4097655"/>
        </p:xfrm>
        <a:graphic>
          <a:graphicData uri="http://schemas.openxmlformats.org/drawingml/2006/table">
            <a:tbl>
              <a:tblPr>
                <a:tableStyleId>{5940675A-B579-460E-94D1-54222C63F5DA}</a:tableStyleId>
              </a:tblPr>
              <a:tblGrid>
                <a:gridCol w="3011170"/>
                <a:gridCol w="2724785"/>
                <a:gridCol w="6356985"/>
              </a:tblGrid>
              <a:tr h="568325">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67690">
                <a:tc>
                  <a:txBody>
                    <a:bodyPr/>
                    <a:lstStyle/>
                    <a:p>
                      <a:pPr marL="0" marR="0" algn="ctr">
                        <a:buNone/>
                      </a:pPr>
                      <a:r>
                        <a:rPr lang="en-US" sz="2800" b="0" kern="100">
                          <a:effectLst/>
                          <a:latin typeface="+mn-ea"/>
                        </a:rPr>
                        <a:t>-i</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800" b="0" kern="100">
                          <a:effectLst/>
                          <a:latin typeface="+mn-ea"/>
                          <a:cs typeface="Times New Roman" panose="02020603050405020304" pitchFamily="18" charset="0"/>
                        </a:rPr>
                        <a:t>输入文件</a:t>
                      </a:r>
                      <a:endParaRPr lang="zh-CN" alt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68325">
                <a:tc>
                  <a:txBody>
                    <a:bodyPr/>
                    <a:lstStyle/>
                    <a:p>
                      <a:pPr marL="0" marR="0" algn="ctr">
                        <a:buNone/>
                      </a:pPr>
                      <a:r>
                        <a:rPr lang="en-US" sz="2800" b="0" kern="100">
                          <a:effectLst/>
                          <a:latin typeface="+mn-ea"/>
                        </a:rPr>
                        <a:t>-o</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567690">
                <a:tc>
                  <a:txBody>
                    <a:bodyPr/>
                    <a:lstStyle/>
                    <a:p>
                      <a:pPr marL="0" marR="0" algn="ctr">
                        <a:buNone/>
                      </a:pPr>
                      <a:r>
                        <a:rPr lang="en-US" sz="2800" b="0" kern="100">
                          <a:effectLst/>
                          <a:latin typeface="+mn-ea"/>
                        </a:rPr>
                        <a:t>--inputFormat</a:t>
                      </a:r>
                      <a:r>
                        <a:rPr lang="en-US" sz="2800" b="0" kern="100" baseline="30000">
                          <a:effectLst/>
                          <a:latin typeface="+mn-ea"/>
                          <a:sym typeface="+mn-ea"/>
                        </a:rPr>
                        <a:t>√</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dirty="0">
                          <a:effectLst/>
                          <a:latin typeface="+mn-ea"/>
                        </a:rPr>
                        <a:t>输入文件类型</a:t>
                      </a:r>
                      <a:endParaRPr lang="zh-CN" altLang="en-US" sz="2800" b="0" kern="100" dirty="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dirty="0">
                          <a:effectLst/>
                          <a:latin typeface="+mn-ea"/>
                        </a:rPr>
                        <a:t>{p</a:t>
                      </a:r>
                      <a:r>
                        <a:rPr lang="zh-CN" altLang="en-US" sz="2800" b="0" kern="100" dirty="0">
                          <a:effectLst/>
                          <a:latin typeface="+mn-ea"/>
                        </a:rPr>
                        <a:t>airs,cool,mcool,juicerhic,fanchic,h5}</a:t>
                      </a:r>
                      <a:endParaRPr lang="en-US" altLang="zh-CN" sz="2800" b="0" kern="100">
                        <a:effectLst/>
                        <a:latin typeface="+mn-ea"/>
                        <a:cs typeface="Times New Roman" panose="02020603050405020304" pitchFamily="18" charset="0"/>
                      </a:endParaRPr>
                    </a:p>
                  </a:txBody>
                  <a:tcPr marL="68580" marR="68580" anchor="ctr"/>
                </a:tc>
              </a:tr>
              <a:tr h="688975">
                <a:tc>
                  <a:txBody>
                    <a:bodyPr/>
                    <a:lstStyle/>
                    <a:p>
                      <a:pPr marL="0" marR="0" algn="ctr">
                        <a:buNone/>
                      </a:pPr>
                      <a:r>
                        <a:rPr lang="en-US" sz="2800" b="0" kern="100">
                          <a:effectLst/>
                          <a:latin typeface="+mn-ea"/>
                        </a:rPr>
                        <a:t>--outputFormat</a:t>
                      </a:r>
                      <a:r>
                        <a:rPr lang="en-US" sz="2800" b="0" kern="100" baseline="30000">
                          <a:effectLst/>
                          <a:latin typeface="+mn-ea"/>
                          <a:sym typeface="+mn-ea"/>
                        </a:rPr>
                        <a:t>√</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sym typeface="+mn-ea"/>
                        </a:rPr>
                        <a:t>输出文件类型</a:t>
                      </a:r>
                      <a:endParaRPr lang="zh-CN" altLang="en-US" sz="2800" b="0" kern="100" dirty="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rPr>
                        <a:t>{</a:t>
                      </a:r>
                      <a:r>
                        <a:rPr lang="zh-CN" altLang="en-US" sz="2800" b="0" kern="100" dirty="0">
                          <a:effectLst/>
                          <a:latin typeface="+mn-ea"/>
                          <a:sym typeface="+mn-ea"/>
                        </a:rPr>
                        <a:t>cool,mcool,juicerhic,fanchic,h5</a:t>
                      </a:r>
                      <a:r>
                        <a:rPr lang="en-US" altLang="zh-CN" sz="2800" b="0" kern="100">
                          <a:effectLst/>
                          <a:latin typeface="+mn-ea"/>
                        </a:rPr>
                        <a:t>}</a:t>
                      </a:r>
                      <a:r>
                        <a:rPr lang="zh-CN" altLang="en-US" sz="2800" b="0" kern="100">
                          <a:effectLst/>
                          <a:latin typeface="+mn-ea"/>
                        </a:rPr>
                        <a:t> </a:t>
                      </a:r>
                      <a:endParaRPr lang="zh-CN" altLang="en-US" sz="2800" b="0" kern="100">
                        <a:effectLst/>
                        <a:latin typeface="+mn-ea"/>
                        <a:cs typeface="Times New Roman" panose="02020603050405020304" pitchFamily="18" charset="0"/>
                      </a:endParaRPr>
                    </a:p>
                  </a:txBody>
                  <a:tcPr marL="68580" marR="68580" anchor="ctr"/>
                </a:tc>
              </a:tr>
              <a:tr h="568325">
                <a:tc>
                  <a:txBody>
                    <a:bodyPr/>
                    <a:lstStyle/>
                    <a:p>
                      <a:pPr marL="0" marR="0" algn="ctr">
                        <a:buNone/>
                      </a:pPr>
                      <a:r>
                        <a:rPr lang="en-US" sz="2800" b="0" kern="100">
                          <a:effectLst/>
                          <a:latin typeface="+mn-ea"/>
                        </a:rPr>
                        <a:t>-t, --thread</a:t>
                      </a:r>
                      <a:endParaRPr lang="en-US" alt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sym typeface="+mn-ea"/>
                        </a:rPr>
                        <a:t>进程数</a:t>
                      </a:r>
                      <a:endParaRPr lang="zh-CN" altLang="en-US" sz="2800" b="0" kern="100">
                        <a:effectLst/>
                        <a:latin typeface="+mn-ea"/>
                        <a:sym typeface="+mn-ea"/>
                      </a:endParaRPr>
                    </a:p>
                  </a:txBody>
                  <a:tcPr marL="68580" marR="68580" anchor="ctr"/>
                </a:tc>
                <a:tc>
                  <a:txBody>
                    <a:bodyPr/>
                    <a:lstStyle/>
                    <a:p>
                      <a:pPr marL="0" marR="0" algn="ctr">
                        <a:buNone/>
                      </a:pPr>
                      <a:r>
                        <a:rPr lang="zh-CN" altLang="en-US" sz="2800" b="0" kern="100" dirty="0">
                          <a:effectLst/>
                          <a:latin typeface="+mn-ea"/>
                        </a:rPr>
                        <a:t>10</a:t>
                      </a:r>
                      <a:endParaRPr lang="zh-CN" altLang="en-US" sz="2800" b="0" kern="100" dirty="0">
                        <a:effectLst/>
                        <a:latin typeface="+mn-ea"/>
                      </a:endParaRPr>
                    </a:p>
                  </a:txBody>
                  <a:tcPr marL="68580" marR="68580" anchor="ctr"/>
                </a:tc>
              </a:tr>
              <a:tr h="568325">
                <a:tc>
                  <a:txBody>
                    <a:bodyPr/>
                    <a:p>
                      <a:pPr marL="0" marR="0" algn="ctr">
                        <a:buNone/>
                      </a:pPr>
                      <a:r>
                        <a:rPr lang="en-US" altLang="en-US" sz="2800" b="0" kern="100">
                          <a:effectLst/>
                          <a:latin typeface="+mn-ea"/>
                          <a:cs typeface="Times New Roman" panose="02020603050405020304" pitchFamily="18" charset="0"/>
                        </a:rPr>
                        <a:t>-r, --resolution</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rPr>
                        <a:t>分辨率</a:t>
                      </a:r>
                      <a:endParaRPr lang="zh-CN" altLang="en-US" sz="2800" b="0" kern="100">
                        <a:effectLst/>
                        <a:latin typeface="+mn-ea"/>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a:t>
                      </a:r>
                      <a:endParaRPr lang="en-US" altLang="zh-CN" sz="2800" b="0" kern="100" dirty="0">
                        <a:effectLst/>
                        <a:latin typeface="+mn-ea"/>
                        <a:cs typeface="Times New Roman" panose="02020603050405020304" pitchFamily="18" charset="0"/>
                      </a:endParaRPr>
                    </a:p>
                  </a:txBody>
                  <a:tcPr marL="68580" marR="68580" anchor="ctr"/>
                </a:tc>
              </a:tr>
            </a:tbl>
          </a:graphicData>
        </a:graphic>
      </p:graphicFrame>
      <p:graphicFrame>
        <p:nvGraphicFramePr>
          <p:cNvPr id="11" name="表格 10"/>
          <p:cNvGraphicFramePr>
            <a:graphicFrameLocks noGrp="1"/>
          </p:cNvGraphicFramePr>
          <p:nvPr>
            <p:custDataLst>
              <p:tags r:id="rId2"/>
            </p:custDataLst>
          </p:nvPr>
        </p:nvGraphicFramePr>
        <p:xfrm>
          <a:off x="13092430" y="8493760"/>
          <a:ext cx="10940415" cy="4107815"/>
        </p:xfrm>
        <a:graphic>
          <a:graphicData uri="http://schemas.openxmlformats.org/drawingml/2006/table">
            <a:tbl>
              <a:tblPr>
                <a:tableStyleId>{5940675A-B579-460E-94D1-54222C63F5DA}</a:tableStyleId>
              </a:tblPr>
              <a:tblGrid>
                <a:gridCol w="2616835"/>
                <a:gridCol w="2437130"/>
                <a:gridCol w="5886450"/>
              </a:tblGrid>
              <a:tr h="518160">
                <a:tc>
                  <a:txBody>
                    <a:bodyPr/>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944880">
                <a:tc>
                  <a:txBody>
                    <a:bodyPr/>
                    <a:p>
                      <a:pPr marL="0" marR="0" algn="ctr">
                        <a:buNone/>
                      </a:pPr>
                      <a:r>
                        <a:rPr lang="en-US" sz="2800" b="0" kern="100">
                          <a:effectLst/>
                          <a:latin typeface="+mn-ea"/>
                        </a:rPr>
                        <a:t>-n, --norm</a:t>
                      </a:r>
                      <a:endParaRPr lang="en-US" sz="28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800" b="0" kern="100">
                          <a:effectLst/>
                          <a:latin typeface="+mn-ea"/>
                          <a:cs typeface="Times New Roman" panose="02020603050405020304" pitchFamily="18" charset="0"/>
                        </a:rPr>
                        <a:t>标准化方法</a:t>
                      </a:r>
                      <a:endParaRPr lang="zh-CN" altLang="en-US"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None </a:t>
                      </a:r>
                      <a:endParaRPr lang="en-US" altLang="zh-CN" sz="2800" b="0" kern="100" dirty="0">
                        <a:effectLst/>
                        <a:latin typeface="+mn-ea"/>
                        <a:cs typeface="Times New Roman" panose="02020603050405020304" pitchFamily="18" charset="0"/>
                      </a:endParaRPr>
                    </a:p>
                    <a:p>
                      <a:pPr marL="0" marR="0" algn="ctr">
                        <a:buNone/>
                      </a:pPr>
                      <a:r>
                        <a:rPr lang="en-US" altLang="zh-CN" sz="2800" b="0" kern="100" dirty="0">
                          <a:effectLst/>
                          <a:latin typeface="+mn-ea"/>
                          <a:cs typeface="Times New Roman" panose="02020603050405020304" pitchFamily="18" charset="0"/>
                        </a:rPr>
                        <a:t>{KR,ICE,VC,VC-SQRT,None}</a:t>
                      </a:r>
                      <a:endParaRPr lang="en-US" altLang="zh-CN" sz="2800" b="0" kern="100" dirty="0">
                        <a:effectLst/>
                        <a:latin typeface="+mn-ea"/>
                        <a:cs typeface="Times New Roman" panose="02020603050405020304" pitchFamily="18" charset="0"/>
                      </a:endParaRPr>
                    </a:p>
                  </a:txBody>
                  <a:tcPr marL="68580" marR="68580" anchor="ctr"/>
                </a:tc>
              </a:tr>
              <a:tr h="640715">
                <a:tc>
                  <a:txBody>
                    <a:bodyPr/>
                    <a:p>
                      <a:pPr marL="0" marR="0" algn="ctr">
                        <a:buNone/>
                      </a:pPr>
                      <a:r>
                        <a:rPr lang="en-US" sz="2800" b="0" kern="100">
                          <a:effectLst/>
                          <a:latin typeface="+mn-ea"/>
                        </a:rPr>
                        <a:t>-oe</a:t>
                      </a:r>
                      <a:endParaRPr lang="en-US" sz="28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800" b="0" kern="100">
                          <a:effectLst/>
                          <a:latin typeface="+mn-ea"/>
                          <a:cs typeface="Times New Roman" panose="02020603050405020304" pitchFamily="18" charset="0"/>
                        </a:rPr>
                        <a:t>转存</a:t>
                      </a:r>
                      <a:r>
                        <a:rPr lang="en-US" altLang="zh-CN" sz="2800" b="0" kern="100">
                          <a:effectLst/>
                          <a:latin typeface="+mn-ea"/>
                          <a:cs typeface="Times New Roman" panose="02020603050405020304" pitchFamily="18" charset="0"/>
                        </a:rPr>
                        <a:t>O/E</a:t>
                      </a:r>
                      <a:r>
                        <a:rPr lang="zh-CN" altLang="en-US" sz="2800" b="0" kern="100">
                          <a:effectLst/>
                          <a:latin typeface="+mn-ea"/>
                          <a:cs typeface="Times New Roman" panose="02020603050405020304" pitchFamily="18" charset="0"/>
                        </a:rPr>
                        <a:t>文件</a:t>
                      </a:r>
                      <a:endParaRPr lang="zh-CN" altLang="en-US"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rPr>
                        <a:t>-</a:t>
                      </a:r>
                      <a:r>
                        <a:rPr lang="zh-CN" altLang="en-US" sz="2800" b="0" kern="100">
                          <a:effectLst/>
                          <a:latin typeface="+mn-ea"/>
                        </a:rPr>
                        <a:t>（指定分辨率）</a:t>
                      </a:r>
                      <a:endParaRPr lang="zh-CN" altLang="en-US" sz="2800" b="0" kern="100">
                        <a:effectLst/>
                        <a:latin typeface="+mn-ea"/>
                        <a:cs typeface="Times New Roman" panose="02020603050405020304" pitchFamily="18" charset="0"/>
                      </a:endParaRPr>
                    </a:p>
                  </a:txBody>
                  <a:tcPr marL="68580" marR="68580" anchor="ctr"/>
                </a:tc>
              </a:tr>
              <a:tr h="641350">
                <a:tc>
                  <a:txBody>
                    <a:bodyPr/>
                    <a:p>
                      <a:pPr marL="0" marR="0" algn="ctr">
                        <a:buNone/>
                      </a:pPr>
                      <a:r>
                        <a:rPr lang="en-US" sz="2800" b="0" kern="100">
                          <a:effectLst/>
                          <a:latin typeface="+mn-ea"/>
                        </a:rPr>
                        <a:t>--sparse</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dirty="0">
                          <a:effectLst/>
                          <a:latin typeface="+mn-ea"/>
                          <a:cs typeface="Times New Roman" panose="02020603050405020304" pitchFamily="18" charset="0"/>
                        </a:rPr>
                        <a:t>转存文件</a:t>
                      </a:r>
                      <a:endParaRPr lang="zh-CN" altLang="en-US" sz="2800" b="0" kern="100" dirty="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cs typeface="Times New Roman" panose="02020603050405020304" pitchFamily="18" charset="0"/>
                        </a:rPr>
                        <a:t>-</a:t>
                      </a:r>
                      <a:r>
                        <a:rPr lang="zh-CN" altLang="en-US" sz="2800" b="0" kern="100">
                          <a:effectLst/>
                          <a:latin typeface="+mn-ea"/>
                          <a:cs typeface="Times New Roman" panose="02020603050405020304" pitchFamily="18" charset="0"/>
                        </a:rPr>
                        <a:t>（指定分辨率）</a:t>
                      </a:r>
                      <a:endParaRPr lang="zh-CN" altLang="en-US" sz="2800" b="0" kern="100">
                        <a:effectLst/>
                        <a:latin typeface="+mn-ea"/>
                        <a:cs typeface="Times New Roman" panose="02020603050405020304" pitchFamily="18" charset="0"/>
                      </a:endParaRPr>
                    </a:p>
                  </a:txBody>
                  <a:tcPr marL="68580" marR="68580" anchor="ctr"/>
                </a:tc>
              </a:tr>
              <a:tr h="1362710">
                <a:tc>
                  <a:txBody>
                    <a:bodyPr/>
                    <a:p>
                      <a:pPr marL="0" marR="0" algn="ctr">
                        <a:buNone/>
                      </a:pPr>
                      <a:r>
                        <a:rPr lang="en-US" sz="2800" b="0" kern="100">
                          <a:effectLst/>
                          <a:latin typeface="+mn-ea"/>
                        </a:rPr>
                        <a:t>-s, --species</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dirty="0">
                          <a:effectLst/>
                          <a:latin typeface="+mn-ea"/>
                          <a:cs typeface="Times New Roman" panose="02020603050405020304" pitchFamily="18" charset="0"/>
                          <a:sym typeface="+mn-ea"/>
                        </a:rPr>
                        <a:t>物种</a:t>
                      </a:r>
                      <a:endParaRPr lang="zh-CN" altLang="en-US" sz="2800" b="0" kern="100" dirty="0">
                        <a:effectLst/>
                        <a:latin typeface="+mn-ea"/>
                        <a:cs typeface="Times New Roman" panose="02020603050405020304" pitchFamily="18" charset="0"/>
                        <a:sym typeface="+mn-ea"/>
                      </a:endParaRPr>
                    </a:p>
                  </a:txBody>
                  <a:tcPr marL="68580" marR="68580" anchor="ctr"/>
                </a:tc>
                <a:tc>
                  <a:txBody>
                    <a:bodyPr/>
                    <a:p>
                      <a:pPr marL="0" marR="0" algn="ctr">
                        <a:buNone/>
                      </a:pPr>
                      <a:r>
                        <a:rPr lang="en-US" altLang="zh-CN" sz="2800" b="0" kern="100">
                          <a:effectLst/>
                          <a:latin typeface="+mn-ea"/>
                          <a:cs typeface="Times New Roman" panose="02020603050405020304" pitchFamily="18" charset="0"/>
                        </a:rPr>
                        <a:t>- </a:t>
                      </a:r>
                      <a:endParaRPr lang="en-US" altLang="zh-CN" sz="2800" b="0" kern="100">
                        <a:effectLst/>
                        <a:latin typeface="+mn-ea"/>
                        <a:cs typeface="Times New Roman" panose="02020603050405020304" pitchFamily="18" charset="0"/>
                      </a:endParaRPr>
                    </a:p>
                    <a:p>
                      <a:pPr marL="0" marR="0" algn="ctr">
                        <a:buNone/>
                      </a:pPr>
                      <a:r>
                        <a:rPr lang="en-US" altLang="zh-CN" sz="2800" b="0" kern="100">
                          <a:effectLst/>
                          <a:latin typeface="+mn-ea"/>
                          <a:cs typeface="Times New Roman" panose="02020603050405020304" pitchFamily="18" charset="0"/>
                        </a:rPr>
                        <a:t>(mm10,rn7,hg38,susScr11,galGal6)</a:t>
                      </a:r>
                      <a:endParaRPr lang="en-US" altLang="zh-CN" sz="2800" b="0" kern="100">
                        <a:effectLst/>
                        <a:latin typeface="+mn-ea"/>
                        <a:cs typeface="Times New Roman" panose="02020603050405020304" pitchFamily="18" charset="0"/>
                      </a:endParaRPr>
                    </a:p>
                  </a:txBody>
                  <a:tcPr marL="68580" marR="68580" anchor="ctr"/>
                </a:tc>
              </a:tr>
            </a:tbl>
          </a:graphicData>
        </a:graphic>
      </p:graphicFrame>
      <p:pic>
        <p:nvPicPr>
          <p:cNvPr id="13" name="图片 12"/>
          <p:cNvPicPr>
            <a:picLocks noChangeAspect="1"/>
          </p:cNvPicPr>
          <p:nvPr/>
        </p:nvPicPr>
        <p:blipFill>
          <a:blip r:embed="rId3"/>
          <a:stretch>
            <a:fillRect/>
          </a:stretch>
        </p:blipFill>
        <p:spPr>
          <a:xfrm>
            <a:off x="17319625" y="3647440"/>
            <a:ext cx="5821680" cy="3451860"/>
          </a:xfrm>
          <a:prstGeom prst="rect">
            <a:avLst/>
          </a:prstGeom>
        </p:spPr>
      </p:pic>
      <p:graphicFrame>
        <p:nvGraphicFramePr>
          <p:cNvPr id="8" name="对象 7">
            <a:hlinkClick r:id="" action="ppaction://ole?verb="/>
          </p:cNvPr>
          <p:cNvGraphicFramePr>
            <a:graphicFrameLocks noChangeAspect="1"/>
          </p:cNvGraphicFramePr>
          <p:nvPr/>
        </p:nvGraphicFramePr>
        <p:xfrm>
          <a:off x="19584670" y="2209165"/>
          <a:ext cx="1595120" cy="1313815"/>
        </p:xfrm>
        <a:graphic>
          <a:graphicData uri="http://schemas.openxmlformats.org/presentationml/2006/ole">
            <mc:AlternateContent xmlns:mc="http://schemas.openxmlformats.org/markup-compatibility/2006">
              <mc:Choice xmlns:v="urn:schemas-microsoft-com:vml" Requires="v">
                <p:oleObj spid="_x0000_s1025" name="" showAsIcon="1" r:id="rId4" imgW="971550" imgH="800100" progId="Package">
                  <p:embed/>
                </p:oleObj>
              </mc:Choice>
              <mc:Fallback>
                <p:oleObj name="" showAsIcon="1" r:id="rId4" imgW="971550" imgH="800100" progId="Package">
                  <p:embed/>
                  <p:pic>
                    <p:nvPicPr>
                      <p:cNvPr id="0" name="图片 1024"/>
                      <p:cNvPicPr/>
                      <p:nvPr/>
                    </p:nvPicPr>
                    <p:blipFill>
                      <a:blip r:embed="rId5"/>
                      <a:stretch>
                        <a:fillRect/>
                      </a:stretch>
                    </p:blipFill>
                    <p:spPr>
                      <a:xfrm>
                        <a:off x="19584670" y="2209165"/>
                        <a:ext cx="1595120" cy="1313815"/>
                      </a:xfrm>
                      <a:prstGeom prst="rect">
                        <a:avLst/>
                      </a:prstGeom>
                    </p:spPr>
                  </p:pic>
                </p:oleObj>
              </mc:Fallback>
            </mc:AlternateContent>
          </a:graphicData>
        </a:graphic>
      </p:graphicFrame>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494" y="2454568"/>
            <a:ext cx="20320000" cy="10160001"/>
          </a:xfrm>
        </p:spPr>
        <p:txBody>
          <a:bodyPr/>
          <a:lstStyle/>
          <a:p>
            <a:r>
              <a:rPr lang="en-US" dirty="0"/>
              <a:t>TAD boundaries</a:t>
            </a:r>
            <a:endParaRPr lang="en-US" dirty="0"/>
          </a:p>
          <a:p>
            <a:pPr lvl="1"/>
            <a:r>
              <a:rPr lang="en-US" dirty="0"/>
              <a:t>Insulation score</a:t>
            </a:r>
            <a:endParaRPr lang="en-US" dirty="0"/>
          </a:p>
          <a:p>
            <a:pPr lvl="1"/>
            <a:r>
              <a:rPr lang="en-US" dirty="0"/>
              <a:t>Dictionary index</a:t>
            </a:r>
            <a:endParaRPr lang="en-US" dirty="0"/>
          </a:p>
          <a:p>
            <a:pPr lvl="1"/>
            <a:r>
              <a:rPr lang="en-US" dirty="0"/>
              <a:t>Conservation of TADs (Venn plot, aggregate plot)</a:t>
            </a:r>
            <a:endParaRPr lang="en-US" dirty="0"/>
          </a:p>
          <a:p>
            <a:pPr lvl="1"/>
            <a:r>
              <a:rPr lang="en-US" dirty="0"/>
              <a:t>TADcompare(R package)</a:t>
            </a:r>
            <a:endParaRPr lang="en-US" dirty="0"/>
          </a:p>
          <a:p>
            <a:pPr marL="610870" lvl="1" indent="-610870"/>
            <a:r>
              <a:rPr lang="en-US" sz="4400" dirty="0"/>
              <a:t>TAD strength: output the bed files</a:t>
            </a:r>
            <a:endParaRPr lang="en-US" sz="4400" dirty="0"/>
          </a:p>
          <a:p>
            <a:pPr marL="610870" lvl="1" indent="-610870"/>
            <a:endParaRPr lang="en-US" sz="4400" dirty="0"/>
          </a:p>
          <a:p>
            <a:pPr marL="444500" lvl="1" indent="0">
              <a:buNone/>
            </a:pPr>
            <a:endParaRPr lang="en-US" dirty="0"/>
          </a:p>
        </p:txBody>
      </p:sp>
      <p:sp>
        <p:nvSpPr>
          <p:cNvPr id="9" name="文本框 8"/>
          <p:cNvSpPr txBox="1"/>
          <p:nvPr/>
        </p:nvSpPr>
        <p:spPr>
          <a:xfrm>
            <a:off x="539936" y="10805069"/>
            <a:ext cx="11201784"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high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pic>
        <p:nvPicPr>
          <p:cNvPr id="11" name="图片 10"/>
          <p:cNvPicPr>
            <a:picLocks noChangeAspect="1"/>
          </p:cNvPicPr>
          <p:nvPr/>
        </p:nvPicPr>
        <p:blipFill>
          <a:blip r:embed="rId1"/>
          <a:stretch>
            <a:fillRect/>
          </a:stretch>
        </p:blipFill>
        <p:spPr>
          <a:xfrm>
            <a:off x="13941519" y="2256585"/>
            <a:ext cx="4454058" cy="3501946"/>
          </a:xfrm>
          <a:prstGeom prst="rect">
            <a:avLst/>
          </a:prstGeom>
        </p:spPr>
      </p:pic>
      <p:pic>
        <p:nvPicPr>
          <p:cNvPr id="13" name="图片 12"/>
          <p:cNvPicPr>
            <a:picLocks noChangeAspect="1"/>
          </p:cNvPicPr>
          <p:nvPr/>
        </p:nvPicPr>
        <p:blipFill>
          <a:blip r:embed="rId2"/>
          <a:stretch>
            <a:fillRect/>
          </a:stretch>
        </p:blipFill>
        <p:spPr>
          <a:xfrm>
            <a:off x="18843811" y="2445973"/>
            <a:ext cx="3897405" cy="3635639"/>
          </a:xfrm>
          <a:prstGeom prst="rect">
            <a:avLst/>
          </a:prstGeom>
        </p:spPr>
      </p:pic>
      <p:pic>
        <p:nvPicPr>
          <p:cNvPr id="15" name="图片 14"/>
          <p:cNvPicPr>
            <a:picLocks noChangeAspect="1"/>
          </p:cNvPicPr>
          <p:nvPr/>
        </p:nvPicPr>
        <p:blipFill>
          <a:blip r:embed="rId3"/>
          <a:stretch>
            <a:fillRect/>
          </a:stretch>
        </p:blipFill>
        <p:spPr>
          <a:xfrm>
            <a:off x="13996709" y="5765967"/>
            <a:ext cx="4461823" cy="3763515"/>
          </a:xfrm>
          <a:prstGeom prst="rect">
            <a:avLst/>
          </a:prstGeom>
        </p:spPr>
      </p:pic>
      <p:pic>
        <p:nvPicPr>
          <p:cNvPr id="17" name="图片 16"/>
          <p:cNvPicPr>
            <a:picLocks noChangeAspect="1"/>
          </p:cNvPicPr>
          <p:nvPr/>
        </p:nvPicPr>
        <p:blipFill>
          <a:blip r:embed="rId4"/>
          <a:stretch>
            <a:fillRect/>
          </a:stretch>
        </p:blipFill>
        <p:spPr>
          <a:xfrm>
            <a:off x="19144688" y="6244455"/>
            <a:ext cx="3295650" cy="3609975"/>
          </a:xfrm>
          <a:prstGeom prst="rect">
            <a:avLst/>
          </a:prstGeom>
        </p:spPr>
      </p:pic>
      <p:pic>
        <p:nvPicPr>
          <p:cNvPr id="19" name="图片 18"/>
          <p:cNvPicPr>
            <a:picLocks noChangeAspect="1"/>
          </p:cNvPicPr>
          <p:nvPr/>
        </p:nvPicPr>
        <p:blipFill>
          <a:blip r:embed="rId5"/>
          <a:stretch>
            <a:fillRect/>
          </a:stretch>
        </p:blipFill>
        <p:spPr>
          <a:xfrm>
            <a:off x="14442141" y="9817742"/>
            <a:ext cx="6857440" cy="279664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Experiment Overview…"/>
          <p:cNvSpPr txBox="1">
            <a:spLocks noGrp="1"/>
          </p:cNvSpPr>
          <p:nvPr>
            <p:ph type="body" idx="1"/>
          </p:nvPr>
        </p:nvSpPr>
        <p:spPr>
          <a:prstGeom prst="rect">
            <a:avLst/>
          </a:prstGeom>
        </p:spPr>
        <p:txBody>
          <a:bodyPr>
            <a:normAutofit fontScale="85000" lnSpcReduction="20000"/>
          </a:bodyPr>
          <a:lstStyle/>
          <a:p>
            <a:r>
              <a:rPr dirty="0"/>
              <a:t>Experiment Overview</a:t>
            </a:r>
            <a:r>
              <a:rPr lang="zh-CN" altLang="en-US" dirty="0"/>
              <a:t> </a:t>
            </a:r>
            <a:r>
              <a:rPr lang="en-US" altLang="zh-CN" dirty="0"/>
              <a:t>(</a:t>
            </a:r>
            <a:r>
              <a:rPr lang="en-US" altLang="zh-CN" dirty="0">
                <a:solidFill>
                  <a:schemeClr val="tx1"/>
                </a:solidFill>
                <a:highlight>
                  <a:srgbClr val="FFFF00"/>
                </a:highlight>
              </a:rPr>
              <a:t>Shi Maoxiang</a:t>
            </a:r>
            <a:r>
              <a:rPr lang="en-US" altLang="zh-CN" dirty="0"/>
              <a:t>, </a:t>
            </a:r>
            <a:r>
              <a:rPr lang="en-US" altLang="zh-CN" dirty="0">
                <a:highlight>
                  <a:srgbClr val="00FFFF"/>
                </a:highlight>
              </a:rPr>
              <a:t>Yu Tiancheng</a:t>
            </a:r>
            <a:r>
              <a:rPr lang="en-US" altLang="zh-CN" dirty="0"/>
              <a:t>)</a:t>
            </a:r>
            <a:endParaRPr dirty="0"/>
          </a:p>
          <a:p>
            <a:r>
              <a:rPr dirty="0"/>
              <a:t>Pre-process Pipeline</a:t>
            </a:r>
            <a:r>
              <a:rPr lang="en-US" dirty="0"/>
              <a:t>/plus majsat</a:t>
            </a:r>
            <a:r>
              <a:rPr lang="zh-CN" altLang="en-US" dirty="0"/>
              <a:t> </a:t>
            </a:r>
            <a:r>
              <a:rPr lang="en-US" altLang="zh-CN" dirty="0"/>
              <a:t>(</a:t>
            </a:r>
            <a:r>
              <a:rPr lang="en-US" altLang="zh-CN" dirty="0">
                <a:highlight>
                  <a:srgbClr val="00FFFF"/>
                </a:highlight>
              </a:rPr>
              <a:t>Yu Tiancheng</a:t>
            </a:r>
            <a:r>
              <a:rPr lang="en-US" altLang="zh-CN" dirty="0"/>
              <a:t>, </a:t>
            </a:r>
            <a:r>
              <a:rPr lang="en-US" altLang="zh-CN" dirty="0">
                <a:highlight>
                  <a:srgbClr val="00FF00"/>
                </a:highlight>
              </a:rPr>
              <a:t>Shi Wei</a:t>
            </a:r>
            <a:r>
              <a:rPr lang="en-US" altLang="zh-CN" dirty="0"/>
              <a:t>)</a:t>
            </a:r>
            <a:endParaRPr lang="en-US" altLang="zh-CN" dirty="0"/>
          </a:p>
          <a:p>
            <a:pPr lvl="1">
              <a:spcBef>
                <a:spcPts val="1200"/>
              </a:spcBef>
            </a:pPr>
            <a:r>
              <a:rPr lang="en-US" altLang="zh-CN" sz="4400" dirty="0"/>
              <a:t>Quality</a:t>
            </a:r>
            <a:r>
              <a:rPr lang="zh-CN" altLang="en-US" sz="4400" dirty="0"/>
              <a:t> </a:t>
            </a:r>
            <a:r>
              <a:rPr lang="en-US" altLang="zh-CN" sz="4400" dirty="0"/>
              <a:t>control, stats summary,  resolution evaluation (</a:t>
            </a:r>
            <a:r>
              <a:rPr lang="en-US" altLang="zh-CN" sz="4400" dirty="0">
                <a:highlight>
                  <a:srgbClr val="00FFFF"/>
                </a:highlight>
              </a:rPr>
              <a:t>Yu Tiancheng</a:t>
            </a:r>
            <a:r>
              <a:rPr lang="en-US" altLang="zh-CN" sz="4400" dirty="0"/>
              <a:t>, </a:t>
            </a:r>
            <a:r>
              <a:rPr lang="en-US" altLang="zh-CN" sz="4400" dirty="0">
                <a:highlight>
                  <a:srgbClr val="00FF00"/>
                </a:highlight>
              </a:rPr>
              <a:t>Shi Wei</a:t>
            </a:r>
            <a:r>
              <a:rPr lang="en-US" altLang="zh-CN" sz="4400" dirty="0"/>
              <a:t>)</a:t>
            </a:r>
            <a:endParaRPr lang="en-US" altLang="zh-CN" sz="4400" dirty="0"/>
          </a:p>
          <a:p>
            <a:pPr lvl="1">
              <a:spcBef>
                <a:spcPts val="1200"/>
              </a:spcBef>
            </a:pPr>
            <a:r>
              <a:rPr lang="en-US" altLang="zh-CN" sz="4400" dirty="0"/>
              <a:t>Sample correlation, PCA (</a:t>
            </a:r>
            <a:r>
              <a:rPr lang="en-US" altLang="zh-CN" sz="4400" dirty="0">
                <a:highlight>
                  <a:srgbClr val="C0C0C0"/>
                </a:highlight>
              </a:rPr>
              <a:t>Kong Tianci</a:t>
            </a:r>
            <a:r>
              <a:rPr lang="en-US" altLang="zh-CN" sz="4400" dirty="0"/>
              <a:t>, </a:t>
            </a:r>
            <a:r>
              <a:rPr lang="en-US" altLang="zh-CN" sz="4400" dirty="0">
                <a:highlight>
                  <a:srgbClr val="008080"/>
                </a:highlight>
              </a:rPr>
              <a:t>Yang Jingyu</a:t>
            </a:r>
            <a:r>
              <a:rPr lang="en-US" altLang="zh-CN" sz="4400" dirty="0"/>
              <a:t>)</a:t>
            </a:r>
            <a:endParaRPr lang="en-US" altLang="zh-CN" sz="4400" dirty="0"/>
          </a:p>
          <a:p>
            <a:pPr lvl="1">
              <a:spcBef>
                <a:spcPts val="1200"/>
              </a:spcBef>
            </a:pPr>
            <a:r>
              <a:rPr lang="en-US" altLang="zh-CN" sz="4400" dirty="0"/>
              <a:t>Matrix balancing, Format transformation(</a:t>
            </a:r>
            <a:r>
              <a:rPr lang="en-US" altLang="zh-CN" sz="4400" dirty="0">
                <a:highlight>
                  <a:srgbClr val="FF0000"/>
                </a:highlight>
              </a:rPr>
              <a:t>Yao Yuxiang</a:t>
            </a:r>
            <a:r>
              <a:rPr lang="en-US" altLang="zh-CN" sz="4400" dirty="0"/>
              <a:t>,  </a:t>
            </a:r>
            <a:r>
              <a:rPr lang="en-US" altLang="zh-CN" sz="4400" dirty="0">
                <a:highlight>
                  <a:srgbClr val="808000"/>
                </a:highlight>
              </a:rPr>
              <a:t>Lin Zejie</a:t>
            </a:r>
            <a:r>
              <a:rPr lang="en-US" altLang="zh-CN" sz="4400" dirty="0"/>
              <a:t>)</a:t>
            </a:r>
            <a:r>
              <a:rPr lang="en-US" dirty="0"/>
              <a:t>     </a:t>
            </a:r>
            <a:endParaRPr dirty="0"/>
          </a:p>
          <a:p>
            <a:r>
              <a:rPr dirty="0"/>
              <a:t>Downstream Analysis</a:t>
            </a:r>
            <a:endParaRPr lang="en-US" dirty="0"/>
          </a:p>
          <a:p>
            <a:pPr lvl="1">
              <a:spcBef>
                <a:spcPts val="1200"/>
              </a:spcBef>
            </a:pPr>
            <a:r>
              <a:rPr lang="en-US" altLang="zh-CN" sz="3900" dirty="0"/>
              <a:t>TAD boundaries/TAD strength:</a:t>
            </a:r>
            <a:r>
              <a:rPr lang="zh-CN" altLang="en-US" sz="3900" dirty="0"/>
              <a:t> </a:t>
            </a:r>
            <a:r>
              <a:rPr lang="en-US" altLang="zh-CN" sz="3900" dirty="0"/>
              <a:t>aggregate plot</a:t>
            </a:r>
            <a:r>
              <a:rPr lang="zh-CN" altLang="en-US" sz="3900" dirty="0"/>
              <a:t>，</a:t>
            </a:r>
            <a:r>
              <a:rPr lang="en-US" altLang="zh-CN" sz="3900" dirty="0"/>
              <a:t>boundary-DI/IS, boundaries overlap</a:t>
            </a:r>
            <a:r>
              <a:rPr lang="zh-CN" altLang="en-US" sz="3900" dirty="0"/>
              <a:t>，</a:t>
            </a:r>
            <a:r>
              <a:rPr lang="en-US" altLang="zh-CN" sz="3900"/>
              <a:t>Consolidation score</a:t>
            </a:r>
            <a:r>
              <a:rPr lang="en-US" altLang="zh-CN" sz="3900" dirty="0"/>
              <a:t>,</a:t>
            </a:r>
            <a:r>
              <a:rPr lang="zh-CN" altLang="en-US" sz="3900" dirty="0"/>
              <a:t> </a:t>
            </a:r>
            <a:r>
              <a:rPr lang="en-US" altLang="zh-CN" sz="3900" dirty="0"/>
              <a:t>TADcompare </a:t>
            </a:r>
            <a:r>
              <a:rPr lang="en-US" altLang="zh-CN" sz="4000" dirty="0"/>
              <a:t>(</a:t>
            </a:r>
            <a:r>
              <a:rPr lang="en-US" altLang="zh-CN" sz="4000" dirty="0">
                <a:highlight>
                  <a:srgbClr val="FFFF00"/>
                </a:highlight>
              </a:rPr>
              <a:t>Shi Maoxiang</a:t>
            </a:r>
            <a:r>
              <a:rPr lang="en-US" altLang="zh-CN" sz="4000" dirty="0"/>
              <a:t>, </a:t>
            </a:r>
            <a:r>
              <a:rPr lang="en-US" altLang="zh-CN" sz="4000" dirty="0">
                <a:highlight>
                  <a:srgbClr val="C0C0C0"/>
                </a:highlight>
              </a:rPr>
              <a:t>Kong Tianci</a:t>
            </a:r>
            <a:r>
              <a:rPr lang="en-US" altLang="zh-CN" sz="4000" dirty="0"/>
              <a:t>)</a:t>
            </a:r>
            <a:endParaRPr lang="en-US" altLang="zh-CN" sz="3900" dirty="0"/>
          </a:p>
          <a:p>
            <a:pPr lvl="1">
              <a:spcBef>
                <a:spcPts val="1200"/>
              </a:spcBef>
            </a:pPr>
            <a:r>
              <a:rPr lang="en-US" altLang="zh-CN" sz="3900" dirty="0"/>
              <a:t>Compartment</a:t>
            </a:r>
            <a:r>
              <a:rPr lang="zh-CN" altLang="en-US" sz="3900" dirty="0"/>
              <a:t>：</a:t>
            </a:r>
            <a:r>
              <a:rPr lang="en-US" altLang="zh-CN" sz="3900" dirty="0"/>
              <a:t>Saddle</a:t>
            </a:r>
            <a:r>
              <a:rPr lang="zh-CN" altLang="en-US" sz="3900" dirty="0"/>
              <a:t>，</a:t>
            </a:r>
            <a:r>
              <a:rPr lang="en-US" altLang="zh-CN" sz="3900" dirty="0"/>
              <a:t>bw</a:t>
            </a:r>
            <a:r>
              <a:rPr lang="zh-CN" altLang="en-US" sz="3900" dirty="0"/>
              <a:t>， </a:t>
            </a:r>
            <a:r>
              <a:rPr lang="en-US" altLang="zh-CN" sz="3900" dirty="0"/>
              <a:t>bed</a:t>
            </a:r>
            <a:r>
              <a:rPr lang="zh-CN" altLang="en-US" sz="3900" dirty="0"/>
              <a:t>， </a:t>
            </a:r>
            <a:r>
              <a:rPr lang="en-US" altLang="zh-CN" sz="3900" dirty="0"/>
              <a:t>transition(</a:t>
            </a:r>
            <a:r>
              <a:rPr lang="en-US" altLang="zh-CN" sz="3600" dirty="0">
                <a:highlight>
                  <a:srgbClr val="00FF00"/>
                </a:highlight>
              </a:rPr>
              <a:t>Shi Wei</a:t>
            </a:r>
            <a:r>
              <a:rPr lang="en-US" altLang="zh-CN" sz="3600" dirty="0"/>
              <a:t>,</a:t>
            </a:r>
            <a:r>
              <a:rPr lang="en-US" altLang="zh-CN" sz="3900" dirty="0"/>
              <a:t> </a:t>
            </a:r>
            <a:r>
              <a:rPr lang="en-US" altLang="zh-CN" sz="3900" dirty="0">
                <a:highlight>
                  <a:srgbClr val="800000"/>
                </a:highlight>
              </a:rPr>
              <a:t>Zhang Zheting</a:t>
            </a:r>
            <a:r>
              <a:rPr lang="en-US" altLang="zh-CN" sz="3900" dirty="0"/>
              <a:t>)</a:t>
            </a:r>
            <a:endParaRPr lang="en-US" altLang="zh-CN" sz="3900" dirty="0"/>
          </a:p>
          <a:p>
            <a:pPr lvl="1">
              <a:spcBef>
                <a:spcPts val="1200"/>
              </a:spcBef>
            </a:pPr>
            <a:r>
              <a:rPr lang="en-US" altLang="zh-CN" sz="3900" dirty="0"/>
              <a:t>Loop</a:t>
            </a:r>
            <a:r>
              <a:rPr lang="zh-CN" altLang="en-US" sz="3900" dirty="0"/>
              <a:t>： </a:t>
            </a:r>
            <a:r>
              <a:rPr lang="en-US" altLang="zh-CN" sz="3900" dirty="0"/>
              <a:t>aggregate, bedpe, arc(</a:t>
            </a:r>
            <a:r>
              <a:rPr lang="en-US" altLang="zh-CN" sz="4000" dirty="0">
                <a:highlight>
                  <a:srgbClr val="808000"/>
                </a:highlight>
              </a:rPr>
              <a:t>Lin Zejie</a:t>
            </a:r>
            <a:r>
              <a:rPr lang="en-US" altLang="zh-CN" sz="4000" dirty="0"/>
              <a:t>,</a:t>
            </a:r>
            <a:r>
              <a:rPr lang="en-US" altLang="zh-CN" sz="3900" dirty="0"/>
              <a:t> </a:t>
            </a:r>
            <a:r>
              <a:rPr lang="en-US" altLang="zh-CN" sz="3900" dirty="0">
                <a:highlight>
                  <a:srgbClr val="800000"/>
                </a:highlight>
              </a:rPr>
              <a:t>Zhang Zheting</a:t>
            </a:r>
            <a:r>
              <a:rPr lang="en-US" altLang="zh-CN" sz="3900" dirty="0"/>
              <a:t>)</a:t>
            </a:r>
            <a:endParaRPr lang="en-US" altLang="zh-CN" sz="3900" dirty="0"/>
          </a:p>
          <a:p>
            <a:pPr lvl="1">
              <a:spcBef>
                <a:spcPts val="1200"/>
              </a:spcBef>
            </a:pPr>
            <a:r>
              <a:rPr lang="en-US" altLang="zh-CN" sz="3900" dirty="0"/>
              <a:t>3D reconstruction: HiC-kit, FLAMINGO(</a:t>
            </a:r>
            <a:r>
              <a:rPr lang="en-US" altLang="zh-CN" sz="3900" dirty="0">
                <a:highlight>
                  <a:srgbClr val="800000"/>
                </a:highlight>
              </a:rPr>
              <a:t>Zhang Zheting</a:t>
            </a:r>
            <a:r>
              <a:rPr lang="en-US" altLang="zh-CN" sz="3900" dirty="0"/>
              <a:t>, </a:t>
            </a:r>
            <a:r>
              <a:rPr lang="en-US" altLang="zh-CN" sz="3600" dirty="0">
                <a:highlight>
                  <a:srgbClr val="800080"/>
                </a:highlight>
              </a:rPr>
              <a:t>Wu Yuhao</a:t>
            </a:r>
            <a:r>
              <a:rPr lang="en-US" altLang="zh-CN" sz="3900" dirty="0"/>
              <a:t>)</a:t>
            </a:r>
            <a:endParaRPr lang="en-US" altLang="zh-CN" sz="3900" dirty="0"/>
          </a:p>
          <a:p>
            <a:pPr lvl="1">
              <a:spcBef>
                <a:spcPts val="1200"/>
              </a:spcBef>
            </a:pPr>
            <a:r>
              <a:rPr lang="en-US" altLang="zh-CN" sz="3900" dirty="0"/>
              <a:t>PSS: line, heatmap(</a:t>
            </a:r>
            <a:r>
              <a:rPr lang="en-US" altLang="zh-CN" sz="4000" dirty="0">
                <a:highlight>
                  <a:srgbClr val="FF0000"/>
                </a:highlight>
              </a:rPr>
              <a:t>Yao Yuxiang</a:t>
            </a:r>
            <a:r>
              <a:rPr lang="en-US" altLang="zh-CN" sz="4000" dirty="0"/>
              <a:t>, </a:t>
            </a:r>
            <a:r>
              <a:rPr lang="en-US" altLang="zh-CN" sz="4000" dirty="0">
                <a:highlight>
                  <a:srgbClr val="008080"/>
                </a:highlight>
              </a:rPr>
              <a:t>Yang Jingyu</a:t>
            </a:r>
            <a:r>
              <a:rPr lang="en-US" altLang="zh-CN" sz="3900" dirty="0"/>
              <a:t>)</a:t>
            </a:r>
            <a:endParaRPr lang="en-US" altLang="zh-CN" sz="3900" dirty="0"/>
          </a:p>
          <a:p>
            <a:pPr lvl="1">
              <a:spcBef>
                <a:spcPts val="1200"/>
              </a:spcBef>
            </a:pPr>
            <a:r>
              <a:rPr lang="en-US" altLang="zh-CN" sz="3900" dirty="0"/>
              <a:t>Contact compare</a:t>
            </a:r>
            <a:r>
              <a:rPr lang="zh-CN" altLang="en-US" sz="3900" dirty="0"/>
              <a:t>： </a:t>
            </a:r>
            <a:r>
              <a:rPr lang="en-US" altLang="zh-CN" sz="3900" dirty="0"/>
              <a:t>heatmap</a:t>
            </a:r>
            <a:r>
              <a:rPr lang="zh-CN" altLang="en-US" sz="3900" dirty="0"/>
              <a:t>， </a:t>
            </a:r>
            <a:r>
              <a:rPr lang="en-US" altLang="zh-CN" sz="3900" dirty="0"/>
              <a:t>HiCcompare, bedpe, arc </a:t>
            </a:r>
            <a:r>
              <a:rPr lang="en-US" altLang="zh-CN" sz="4000" dirty="0"/>
              <a:t>(</a:t>
            </a:r>
            <a:r>
              <a:rPr lang="en-US" altLang="zh-CN" sz="4000" dirty="0">
                <a:highlight>
                  <a:srgbClr val="800080"/>
                </a:highlight>
              </a:rPr>
              <a:t>Wu Yuhao</a:t>
            </a:r>
            <a:r>
              <a:rPr lang="en-US" altLang="zh-CN" sz="4000" dirty="0"/>
              <a:t>, </a:t>
            </a:r>
            <a:r>
              <a:rPr lang="en-US" altLang="zh-CN" sz="4000" dirty="0">
                <a:highlight>
                  <a:srgbClr val="C0C0C0"/>
                </a:highlight>
              </a:rPr>
              <a:t>Kong Tianci</a:t>
            </a:r>
            <a:r>
              <a:rPr lang="en-US" altLang="zh-CN" sz="4000" dirty="0"/>
              <a:t>)</a:t>
            </a:r>
            <a:endParaRPr lang="en-US" altLang="zh-CN" sz="4000" dirty="0"/>
          </a:p>
          <a:p>
            <a:pPr lvl="1">
              <a:spcBef>
                <a:spcPts val="1200"/>
              </a:spcBef>
            </a:pPr>
            <a:endParaRPr lang="en-US" altLang="zh-CN" sz="3900" dirty="0"/>
          </a:p>
          <a:p>
            <a:r>
              <a:rPr dirty="0"/>
              <a:t>Tricks</a:t>
            </a:r>
            <a:endParaRPr lang="en-US" altLang="zh-CN" dirty="0"/>
          </a:p>
          <a:p>
            <a:r>
              <a:rPr dirty="0"/>
              <a:t>Extension &amp; Limitation</a:t>
            </a:r>
            <a:endParaRPr dirty="0"/>
          </a:p>
        </p:txBody>
      </p:sp>
      <p:sp>
        <p:nvSpPr>
          <p:cNvPr id="104" name="Outline"/>
          <p:cNvSpPr txBox="1">
            <a:spLocks noGrp="1"/>
          </p:cNvSpPr>
          <p:nvPr>
            <p:ph type="title"/>
          </p:nvPr>
        </p:nvSpPr>
        <p:spPr>
          <a:prstGeom prst="rect">
            <a:avLst/>
          </a:prstGeom>
        </p:spPr>
        <p:txBody>
          <a:bodyPr/>
          <a:lstStyle/>
          <a:p>
            <a:r>
              <a:t>Outline</a:t>
            </a:r>
          </a:p>
        </p:txBody>
      </p:sp>
      <p:sp>
        <p:nvSpPr>
          <p:cNvPr id="105"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fld>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1981835"/>
            <a:ext cx="7926705" cy="1450975"/>
          </a:xfrm>
        </p:spPr>
        <p:txBody>
          <a:bodyPr/>
          <a:lstStyle/>
          <a:p>
            <a:r>
              <a:rPr lang="en-US" dirty="0"/>
              <a:t>TAD</a:t>
            </a:r>
            <a:endParaRPr lang="en-US"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Zejie Lin</a:t>
            </a:r>
            <a:endParaRPr lang="en-US" dirty="0"/>
          </a:p>
        </p:txBody>
      </p:sp>
      <p:sp>
        <p:nvSpPr>
          <p:cNvPr id="4" name="文本框 3"/>
          <p:cNvSpPr txBox="1"/>
          <p:nvPr/>
        </p:nvSpPr>
        <p:spPr>
          <a:xfrm>
            <a:off x="268605" y="11843385"/>
            <a:ext cx="12227560" cy="12065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Matharu N, Ahituv N. Minor Loops in Major Folds: Enhancer-Promoter Looping, Chromatin Restructuring, and Their Association with Transcriptional Regulation and Disease. PLoS Genet. 2015 Dec 3;11(12)</a:t>
            </a:r>
            <a:endParaRPr lang="en-US" altLang="zh-CN" dirty="0"/>
          </a:p>
          <a:p>
            <a:endParaRPr lang="en-US" altLang="zh-CN" dirty="0"/>
          </a:p>
        </p:txBody>
      </p:sp>
      <p:pic>
        <p:nvPicPr>
          <p:cNvPr id="6" name="图片 5"/>
          <p:cNvPicPr/>
          <p:nvPr/>
        </p:nvPicPr>
        <p:blipFill>
          <a:blip r:embed="rId1"/>
          <a:stretch>
            <a:fillRect/>
          </a:stretch>
        </p:blipFill>
        <p:spPr>
          <a:xfrm>
            <a:off x="10781030" y="1981835"/>
            <a:ext cx="6764655" cy="6900545"/>
          </a:xfrm>
          <a:prstGeom prst="rect">
            <a:avLst/>
          </a:prstGeom>
        </p:spPr>
      </p:pic>
      <p:sp>
        <p:nvSpPr>
          <p:cNvPr id="7" name="文本框 6"/>
          <p:cNvSpPr txBox="1"/>
          <p:nvPr/>
        </p:nvSpPr>
        <p:spPr>
          <a:xfrm>
            <a:off x="1144270" y="3442335"/>
            <a:ext cx="9974580" cy="65303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610870" marR="0" indent="-610870" algn="l" defTabSz="821690" rtl="0" fontAlgn="auto" latinLnBrk="0" hangingPunct="1">
              <a:lnSpc>
                <a:spcPct val="100000"/>
              </a:lnSpc>
              <a:spcBef>
                <a:spcPts val="3000"/>
              </a:spcBef>
              <a:spcAft>
                <a:spcPts val="0"/>
              </a:spcAft>
              <a:buClrTx/>
              <a:buSzPct val="145000"/>
              <a:buFontTx/>
              <a:buChar char="-"/>
            </a:pPr>
            <a:r>
              <a:rPr kumimoji="0" lang="en-US"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TADs (Topologically Associating Domains) are genomic regions that interact frequently within chromatin compartments. </a:t>
            </a:r>
            <a:endParaRPr kumimoji="0" lang="en-US"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FontTx/>
              <a:buChar char="-"/>
            </a:pPr>
            <a:r>
              <a:rPr kumimoji="0" lang="en-US"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Generally conserved across different cells and mammalian species, and are highly enriched for CTCF and cohesin proteins.</a:t>
            </a:r>
            <a:endParaRPr kumimoji="0" lang="en-US"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FontTx/>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Typically range from 400 to 800 kb in size and represent stable replication units</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p:txBody>
      </p:sp>
      <p:pic>
        <p:nvPicPr>
          <p:cNvPr id="9" name="图片 8"/>
          <p:cNvPicPr/>
          <p:nvPr/>
        </p:nvPicPr>
        <p:blipFill>
          <a:blip r:embed="rId2"/>
          <a:stretch>
            <a:fillRect/>
          </a:stretch>
        </p:blipFill>
        <p:spPr>
          <a:xfrm>
            <a:off x="17964468" y="5431790"/>
            <a:ext cx="6143625" cy="5219700"/>
          </a:xfrm>
          <a:prstGeom prst="rect">
            <a:avLst/>
          </a:prstGeom>
        </p:spPr>
      </p:pic>
      <p:sp>
        <p:nvSpPr>
          <p:cNvPr id="10" name="矩形 9"/>
          <p:cNvSpPr/>
          <p:nvPr/>
        </p:nvSpPr>
        <p:spPr>
          <a:xfrm>
            <a:off x="22656800" y="10121265"/>
            <a:ext cx="1517015" cy="758190"/>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2454275"/>
            <a:ext cx="7926705" cy="1450975"/>
          </a:xfrm>
        </p:spPr>
        <p:txBody>
          <a:bodyPr/>
          <a:lstStyle/>
          <a:p>
            <a:r>
              <a:rPr lang="en-US" dirty="0"/>
              <a:t>TAD methods</a:t>
            </a:r>
            <a:endParaRPr 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99910" y="1788160"/>
            <a:ext cx="15952470" cy="10478770"/>
          </a:xfrm>
          <a:prstGeom prst="rect">
            <a:avLst/>
          </a:prstGeom>
        </p:spPr>
      </p:pic>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sp>
        <p:nvSpPr>
          <p:cNvPr id="4" name="文本框 3"/>
          <p:cNvSpPr txBox="1"/>
          <p:nvPr/>
        </p:nvSpPr>
        <p:spPr>
          <a:xfrm>
            <a:off x="268605" y="12372340"/>
            <a:ext cx="11056620" cy="68389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 Comparison of Topologically Associating Domain Callers Based on Hi-C Data</a:t>
            </a:r>
            <a:endParaRPr lang="en-US" dirty="0"/>
          </a:p>
          <a:p>
            <a:r>
              <a:rPr lang="en-US" dirty="0"/>
              <a:t>https://doi.org/10.1109/tcbb.2022.3147805</a:t>
            </a:r>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2454275"/>
            <a:ext cx="14255750" cy="1210945"/>
          </a:xfrm>
        </p:spPr>
        <p:txBody>
          <a:bodyPr>
            <a:normAutofit lnSpcReduction="10000"/>
          </a:bodyPr>
          <a:lstStyle/>
          <a:p>
            <a:r>
              <a:rPr lang="en-US" altLang="zh-CN" dirty="0"/>
              <a:t>Identification of TADs: insulation score (IS)</a:t>
            </a:r>
            <a:endParaRPr lang="en-US" altLang="zh-CN"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grpSp>
        <p:nvGrpSpPr>
          <p:cNvPr id="6" name="Group 1"/>
          <p:cNvGrpSpPr/>
          <p:nvPr/>
        </p:nvGrpSpPr>
        <p:grpSpPr>
          <a:xfrm>
            <a:off x="6782435" y="4229735"/>
            <a:ext cx="3381375" cy="3325495"/>
            <a:chOff x="1233394" y="1992211"/>
            <a:chExt cx="3707881" cy="3733993"/>
          </a:xfrm>
        </p:grpSpPr>
        <p:pic>
          <p:nvPicPr>
            <p:cNvPr id="7" name="Picture 6"/>
            <p:cNvPicPr>
              <a:picLocks noChangeAspect="1"/>
            </p:cNvPicPr>
            <p:nvPr/>
          </p:nvPicPr>
          <p:blipFill>
            <a:blip r:embed="rId1"/>
            <a:stretch>
              <a:fillRect/>
            </a:stretch>
          </p:blipFill>
          <p:spPr>
            <a:xfrm>
              <a:off x="1233394" y="1992211"/>
              <a:ext cx="3707881" cy="3733993"/>
            </a:xfrm>
            <a:prstGeom prst="rect">
              <a:avLst/>
            </a:prstGeom>
            <a:ln w="38100">
              <a:solidFill>
                <a:schemeClr val="dk1"/>
              </a:solidFill>
            </a:ln>
          </p:spPr>
        </p:pic>
        <p:cxnSp>
          <p:nvCxnSpPr>
            <p:cNvPr id="9" name="Straight Connector 7"/>
            <p:cNvCxnSpPr/>
            <p:nvPr/>
          </p:nvCxnSpPr>
          <p:spPr>
            <a:xfrm>
              <a:off x="1233394" y="1992211"/>
              <a:ext cx="3707881" cy="37078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8"/>
            <p:cNvCxnSpPr/>
            <p:nvPr/>
          </p:nvCxnSpPr>
          <p:spPr>
            <a:xfrm>
              <a:off x="1406808" y="2158600"/>
              <a:ext cx="1067765"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9"/>
            <p:cNvCxnSpPr/>
            <p:nvPr/>
          </p:nvCxnSpPr>
          <p:spPr>
            <a:xfrm>
              <a:off x="2428114" y="3197968"/>
              <a:ext cx="100375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0"/>
            <p:cNvCxnSpPr/>
            <p:nvPr/>
          </p:nvCxnSpPr>
          <p:spPr>
            <a:xfrm>
              <a:off x="3423920" y="4178100"/>
              <a:ext cx="129212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1"/>
            <p:cNvCxnSpPr/>
            <p:nvPr/>
          </p:nvCxnSpPr>
          <p:spPr>
            <a:xfrm flipV="1">
              <a:off x="2458671" y="2158600"/>
              <a:ext cx="0" cy="101325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2"/>
            <p:cNvCxnSpPr/>
            <p:nvPr/>
          </p:nvCxnSpPr>
          <p:spPr>
            <a:xfrm flipV="1">
              <a:off x="3431871" y="3197968"/>
              <a:ext cx="0" cy="980133"/>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3"/>
            <p:cNvCxnSpPr/>
            <p:nvPr/>
          </p:nvCxnSpPr>
          <p:spPr>
            <a:xfrm flipV="1">
              <a:off x="4773826" y="4178100"/>
              <a:ext cx="0" cy="131686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4"/>
            <p:cNvCxnSpPr/>
            <p:nvPr/>
          </p:nvCxnSpPr>
          <p:spPr>
            <a:xfrm>
              <a:off x="1441182" y="5112404"/>
              <a:ext cx="1297475"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5"/>
            <p:cNvSpPr txBox="1"/>
            <p:nvPr/>
          </p:nvSpPr>
          <p:spPr>
            <a:xfrm>
              <a:off x="1926500" y="5115178"/>
              <a:ext cx="620683" cy="4135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uFillTx/>
                </a:rPr>
                <a:t>1Mb</a:t>
              </a:r>
              <a:endParaRPr lang="en-US">
                <a:uFillTx/>
              </a:endParaRPr>
            </a:p>
          </p:txBody>
        </p:sp>
      </p:grpSp>
      <p:pic>
        <p:nvPicPr>
          <p:cNvPr id="18" name="Content Placeholder 3"/>
          <p:cNvPicPr>
            <a:picLocks noChangeAspect="1"/>
          </p:cNvPicPr>
          <p:nvPr/>
        </p:nvPicPr>
        <p:blipFill>
          <a:blip r:embed="rId2"/>
          <a:stretch>
            <a:fillRect/>
          </a:stretch>
        </p:blipFill>
        <p:spPr>
          <a:xfrm>
            <a:off x="11867515" y="3472180"/>
            <a:ext cx="5327650" cy="5166995"/>
          </a:xfrm>
          <a:prstGeom prst="rect">
            <a:avLst/>
          </a:prstGeom>
        </p:spPr>
      </p:pic>
      <p:pic>
        <p:nvPicPr>
          <p:cNvPr id="19" name="Picture 2"/>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8635" y="8338820"/>
            <a:ext cx="15118715" cy="3211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2454275"/>
            <a:ext cx="14255750" cy="1210945"/>
          </a:xfrm>
        </p:spPr>
        <p:txBody>
          <a:bodyPr>
            <a:normAutofit lnSpcReduction="10000"/>
          </a:bodyPr>
          <a:lstStyle/>
          <a:p>
            <a:r>
              <a:rPr lang="en-US" altLang="zh-CN" dirty="0"/>
              <a:t>Insulation score</a:t>
            </a:r>
            <a:endParaRPr lang="en-US" altLang="zh-CN"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pic>
        <p:nvPicPr>
          <p:cNvPr id="2" name="Picture 16"/>
          <p:cNvPicPr>
            <a:picLocks noChangeAspect="1"/>
          </p:cNvPicPr>
          <p:nvPr/>
        </p:nvPicPr>
        <p:blipFill>
          <a:blip r:embed="rId1"/>
          <a:stretch>
            <a:fillRect/>
          </a:stretch>
        </p:blipFill>
        <p:spPr>
          <a:xfrm>
            <a:off x="2032000" y="4279265"/>
            <a:ext cx="4739640" cy="4138930"/>
          </a:xfrm>
          <a:prstGeom prst="rect">
            <a:avLst/>
          </a:prstGeom>
        </p:spPr>
      </p:pic>
      <p:pic>
        <p:nvPicPr>
          <p:cNvPr id="4" name="Content Placeholder 3"/>
          <p:cNvPicPr>
            <a:picLocks noChangeAspect="1"/>
          </p:cNvPicPr>
          <p:nvPr/>
        </p:nvPicPr>
        <p:blipFill>
          <a:blip r:embed="rId2"/>
          <a:stretch>
            <a:fillRect/>
          </a:stretch>
        </p:blipFill>
        <p:spPr>
          <a:xfrm>
            <a:off x="7306310" y="5512435"/>
            <a:ext cx="15833090" cy="2880360"/>
          </a:xfrm>
          <a:prstGeom prst="rect">
            <a:avLst/>
          </a:prstGeom>
        </p:spPr>
      </p:pic>
      <p:sp>
        <p:nvSpPr>
          <p:cNvPr id="20" name="文本框 19"/>
          <p:cNvSpPr txBox="1"/>
          <p:nvPr/>
        </p:nvSpPr>
        <p:spPr>
          <a:xfrm>
            <a:off x="2580640" y="9213215"/>
            <a:ext cx="11383010" cy="206565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0870" indent="-610870" algn="l" defTabSz="821690">
              <a:spcBef>
                <a:spcPts val="3000"/>
              </a:spcBef>
              <a:buSzPct val="145000"/>
              <a:buChar char="-"/>
            </a:pPr>
            <a:r>
              <a:rPr lang="en-US" altLang="zh-CN" sz="3200" b="0" kern="0" dirty="0">
                <a:solidFill>
                  <a:srgbClr val="000000"/>
                </a:solidFill>
                <a:latin typeface="Arial" panose="020B0604020202020204" pitchFamily="34" charset="0"/>
                <a:cs typeface="Arial" panose="020B0604020202020204" pitchFamily="34" charset="0"/>
              </a:rPr>
              <a:t>基因组上，局部最小点即为 TAD 边界。</a:t>
            </a:r>
            <a:endParaRPr lang="en-US" altLang="zh-CN" sz="3200" b="0" kern="0" dirty="0">
              <a:solidFill>
                <a:srgbClr val="000000"/>
              </a:solidFill>
              <a:latin typeface="Arial" panose="020B0604020202020204" pitchFamily="34" charset="0"/>
              <a:cs typeface="Arial" panose="020B0604020202020204" pitchFamily="34" charset="0"/>
            </a:endParaRPr>
          </a:p>
          <a:p>
            <a:pPr marL="610870" indent="-610870" algn="l" defTabSz="821690">
              <a:spcBef>
                <a:spcPts val="3000"/>
              </a:spcBef>
              <a:buSzPct val="145000"/>
              <a:buChar char="-"/>
            </a:pPr>
            <a:r>
              <a:rPr lang="en-US" altLang="zh-CN" sz="3200" b="0" kern="0" dirty="0">
                <a:solidFill>
                  <a:srgbClr val="000000"/>
                </a:solidFill>
                <a:latin typeface="Arial" panose="020B0604020202020204" pitchFamily="34" charset="0"/>
                <a:cs typeface="Arial" panose="020B0604020202020204" pitchFamily="34" charset="0"/>
              </a:rPr>
              <a:t>需要：设置阈值、排除假阳性</a:t>
            </a:r>
            <a:endParaRPr lang="en-US" altLang="zh-CN" sz="3200" b="0" kern="0"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TAD related</a:t>
            </a:r>
            <a:endParaRPr lang="en-US" dirty="0"/>
          </a:p>
        </p:txBody>
      </p:sp>
      <p:sp>
        <p:nvSpPr>
          <p:cNvPr id="8" name="Text Placeholder 1"/>
          <p:cNvSpPr>
            <a:spLocks noGrp="1"/>
          </p:cNvSpPr>
          <p:nvPr>
            <p:ph type="body" idx="1"/>
          </p:nvPr>
        </p:nvSpPr>
        <p:spPr>
          <a:xfrm>
            <a:off x="1144270" y="2454275"/>
            <a:ext cx="14255750" cy="1210945"/>
          </a:xfrm>
        </p:spPr>
        <p:txBody>
          <a:bodyPr>
            <a:normAutofit lnSpcReduction="10000"/>
          </a:bodyPr>
          <a:lstStyle/>
          <a:p>
            <a:r>
              <a:rPr lang="en-US" altLang="zh-CN" dirty="0"/>
              <a:t>Identification of TADs: Directionality Index (DI)</a:t>
            </a:r>
            <a:endParaRPr lang="en-US" altLang="zh-CN"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sp>
        <p:nvSpPr>
          <p:cNvPr id="20" name="文本框 19"/>
          <p:cNvSpPr txBox="1"/>
          <p:nvPr/>
        </p:nvSpPr>
        <p:spPr>
          <a:xfrm>
            <a:off x="9642475" y="9773920"/>
            <a:ext cx="10224770" cy="158559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0870" indent="-610870" algn="l" defTabSz="821690">
              <a:spcBef>
                <a:spcPts val="3000"/>
              </a:spcBef>
              <a:buSzPct val="145000"/>
              <a:buChar char="-"/>
            </a:pPr>
            <a:r>
              <a:rPr lang="zh-CN" altLang="en-US" sz="3200" b="0" kern="0" dirty="0">
                <a:solidFill>
                  <a:srgbClr val="000000"/>
                </a:solidFill>
                <a:latin typeface="Arial" panose="020B0604020202020204" pitchFamily="34" charset="0"/>
                <a:cs typeface="Arial" panose="020B0604020202020204" pitchFamily="34" charset="0"/>
              </a:rPr>
              <a:t>零假设：上下游互作没有显著差别</a:t>
            </a:r>
            <a:endParaRPr lang="zh-CN" altLang="en-US" sz="3200" b="0" kern="0" dirty="0">
              <a:solidFill>
                <a:srgbClr val="000000"/>
              </a:solidFill>
              <a:latin typeface="Arial" panose="020B0604020202020204" pitchFamily="34" charset="0"/>
              <a:cs typeface="Arial" panose="020B0604020202020204" pitchFamily="34" charset="0"/>
            </a:endParaRPr>
          </a:p>
          <a:p>
            <a:pPr marL="610870" indent="-610870" algn="l" defTabSz="821690">
              <a:spcBef>
                <a:spcPts val="3000"/>
              </a:spcBef>
              <a:buSzPct val="145000"/>
              <a:buChar char="-"/>
            </a:pPr>
            <a:r>
              <a:rPr lang="zh-CN" altLang="en-US" sz="3200" b="0" kern="0" dirty="0">
                <a:solidFill>
                  <a:srgbClr val="000000"/>
                </a:solidFill>
                <a:latin typeface="Arial" panose="020B0604020202020204" pitchFamily="34" charset="0"/>
                <a:cs typeface="Arial" panose="020B0604020202020204" pitchFamily="34" charset="0"/>
              </a:rPr>
              <a:t>上下游存在显著差别的点，即为</a:t>
            </a:r>
            <a:r>
              <a:rPr lang="en-US" altLang="zh-CN" sz="3200" b="0" kern="0" dirty="0">
                <a:solidFill>
                  <a:srgbClr val="000000"/>
                </a:solidFill>
                <a:latin typeface="Arial" panose="020B0604020202020204" pitchFamily="34" charset="0"/>
                <a:cs typeface="Arial" panose="020B0604020202020204" pitchFamily="34" charset="0"/>
              </a:rPr>
              <a:t> TAD </a:t>
            </a:r>
            <a:r>
              <a:rPr lang="zh-CN" altLang="en-US" sz="3200" b="0" kern="0" dirty="0">
                <a:solidFill>
                  <a:srgbClr val="000000"/>
                </a:solidFill>
                <a:latin typeface="Arial" panose="020B0604020202020204" pitchFamily="34" charset="0"/>
                <a:cs typeface="Arial" panose="020B0604020202020204" pitchFamily="34" charset="0"/>
              </a:rPr>
              <a:t>边界点</a:t>
            </a:r>
            <a:endParaRPr lang="zh-CN" altLang="en-US" sz="3200" b="0" kern="0" dirty="0">
              <a:solidFill>
                <a:srgbClr val="000000"/>
              </a:solidFill>
              <a:latin typeface="Arial" panose="020B0604020202020204" pitchFamily="34" charset="0"/>
              <a:cs typeface="Arial" panose="020B0604020202020204" pitchFamily="34" charset="0"/>
            </a:endParaRPr>
          </a:p>
        </p:txBody>
      </p:sp>
      <p:graphicFrame>
        <p:nvGraphicFramePr>
          <p:cNvPr id="6" name="表格 5"/>
          <p:cNvGraphicFramePr/>
          <p:nvPr/>
        </p:nvGraphicFramePr>
        <p:xfrm>
          <a:off x="5031585" y="5380355"/>
          <a:ext cx="3259131" cy="0"/>
        </p:xfrm>
        <a:graphic>
          <a:graphicData uri="http://schemas.openxmlformats.org/drawingml/2006/table">
            <a:tbl>
              <a:tblPr/>
              <a:tblGrid>
                <a:gridCol w="1086377"/>
                <a:gridCol w="1086377"/>
                <a:gridCol w="1086377"/>
              </a:tblGrid>
              <a:tr h="0">
                <a:tc>
                  <a:txBody>
                    <a:bodyPr/>
                    <a:lstStyle/>
                    <a:p>
                      <a:endParaRPr 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zh-CN" altLang="en-US">
                          <a:effectLst/>
                        </a:rPr>
                        <a:t>理论</a:t>
                      </a:r>
                      <a:endParaRPr lang="zh-CN" alt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zh-CN" altLang="en-US">
                          <a:effectLst/>
                        </a:rPr>
                        <a:t>实际</a:t>
                      </a:r>
                      <a:endParaRPr lang="zh-CN" alt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r>
              <a:tr h="0">
                <a:tc>
                  <a:txBody>
                    <a:bodyPr/>
                    <a:lstStyle/>
                    <a:p>
                      <a:r>
                        <a:rPr lang="zh-CN" altLang="en-US">
                          <a:effectLst/>
                        </a:rPr>
                        <a:t>上游</a:t>
                      </a:r>
                      <a:endParaRPr lang="zh-CN" alt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en-US">
                          <a:effectLst/>
                        </a:rPr>
                        <a:t>E</a:t>
                      </a:r>
                      <a:endParaRPr 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en-US">
                          <a:effectLst/>
                        </a:rPr>
                        <a:t>A</a:t>
                      </a:r>
                      <a:endParaRPr 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r>
              <a:tr h="0">
                <a:tc>
                  <a:txBody>
                    <a:bodyPr/>
                    <a:lstStyle/>
                    <a:p>
                      <a:r>
                        <a:rPr lang="zh-CN" altLang="en-US" dirty="0">
                          <a:effectLst/>
                        </a:rPr>
                        <a:t>下游</a:t>
                      </a:r>
                      <a:endParaRPr lang="zh-CN" altLang="en-US" dirty="0">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en-US">
                          <a:effectLst/>
                        </a:rPr>
                        <a:t>E</a:t>
                      </a:r>
                      <a:endParaRPr lang="en-US">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c>
                  <a:txBody>
                    <a:bodyPr/>
                    <a:lstStyle/>
                    <a:p>
                      <a:r>
                        <a:rPr lang="en-US" dirty="0">
                          <a:effectLst/>
                        </a:rPr>
                        <a:t>B</a:t>
                      </a:r>
                      <a:endParaRPr lang="en-US" dirty="0">
                        <a:effectLst/>
                      </a:endParaRPr>
                    </a:p>
                  </a:txBody>
                  <a:tcPr marL="31750" marR="31750" marT="31750" marB="31750" anchor="ctr">
                    <a:lnL w="6350" cap="flat" cmpd="sng" algn="ctr">
                      <a:solidFill>
                        <a:srgbClr val="494949"/>
                      </a:solidFill>
                      <a:prstDash val="solid"/>
                      <a:round/>
                      <a:headEnd type="none" w="med" len="med"/>
                      <a:tailEnd type="none" w="med" len="med"/>
                    </a:lnL>
                    <a:lnR w="6350" cap="flat" cmpd="sng" algn="ctr">
                      <a:solidFill>
                        <a:srgbClr val="494949"/>
                      </a:solidFill>
                      <a:prstDash val="solid"/>
                      <a:round/>
                      <a:headEnd type="none" w="med" len="med"/>
                      <a:tailEnd type="none" w="med" len="med"/>
                    </a:lnR>
                    <a:lnT w="6350" cap="flat" cmpd="sng" algn="ctr">
                      <a:solidFill>
                        <a:srgbClr val="494949"/>
                      </a:solidFill>
                      <a:prstDash val="solid"/>
                      <a:round/>
                      <a:headEnd type="none" w="med" len="med"/>
                      <a:tailEnd type="none" w="med" len="med"/>
                    </a:lnT>
                    <a:lnB w="6350" cap="flat" cmpd="sng" algn="ctr">
                      <a:solidFill>
                        <a:srgbClr val="494949"/>
                      </a:solidFill>
                      <a:prstDash val="solid"/>
                      <a:round/>
                      <a:headEnd type="none" w="med" len="med"/>
                      <a:tailEnd type="none" w="med" len="med"/>
                    </a:lnB>
                    <a:solidFill>
                      <a:srgbClr val="FFFFFF"/>
                    </a:solidFill>
                  </a:tcPr>
                </a:tc>
              </a:tr>
            </a:tbl>
          </a:graphicData>
        </a:graphic>
      </p:graphicFrame>
      <p:pic>
        <p:nvPicPr>
          <p:cNvPr id="9" name="图片 8"/>
          <p:cNvPicPr>
            <a:picLocks noChangeAspect="1"/>
          </p:cNvPicPr>
          <p:nvPr/>
        </p:nvPicPr>
        <p:blipFill>
          <a:blip r:embed="rId1"/>
          <a:stretch>
            <a:fillRect/>
          </a:stretch>
        </p:blipFill>
        <p:spPr>
          <a:xfrm>
            <a:off x="9642475" y="3665220"/>
            <a:ext cx="10795000" cy="4365625"/>
          </a:xfrm>
          <a:prstGeom prst="rect">
            <a:avLst/>
          </a:prstGeom>
        </p:spPr>
      </p:pic>
      <p:pic>
        <p:nvPicPr>
          <p:cNvPr id="11" name="图片 10"/>
          <p:cNvPicPr>
            <a:picLocks noChangeAspect="1"/>
          </p:cNvPicPr>
          <p:nvPr/>
        </p:nvPicPr>
        <p:blipFill>
          <a:blip r:embed="rId2"/>
          <a:stretch>
            <a:fillRect/>
          </a:stretch>
        </p:blipFill>
        <p:spPr>
          <a:xfrm>
            <a:off x="1683385" y="8454390"/>
            <a:ext cx="4900930" cy="1319530"/>
          </a:xfrm>
          <a:prstGeom prst="rect">
            <a:avLst/>
          </a:prstGeom>
        </p:spPr>
      </p:pic>
      <p:sp>
        <p:nvSpPr>
          <p:cNvPr id="12" name="文本框 11"/>
          <p:cNvSpPr txBox="1"/>
          <p:nvPr/>
        </p:nvSpPr>
        <p:spPr>
          <a:xfrm>
            <a:off x="2341363" y="9967714"/>
            <a:ext cx="1213884" cy="4603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t>正负号</a:t>
            </a:r>
            <a:endParaRPr lang="zh-CN" altLang="en-US" sz="2400" dirty="0"/>
          </a:p>
        </p:txBody>
      </p:sp>
      <p:sp>
        <p:nvSpPr>
          <p:cNvPr id="13" name="文本框 12"/>
          <p:cNvSpPr txBox="1"/>
          <p:nvPr/>
        </p:nvSpPr>
        <p:spPr>
          <a:xfrm>
            <a:off x="4448810" y="9967595"/>
            <a:ext cx="1910080" cy="66992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t>卡方检验量</a:t>
            </a:r>
            <a:endParaRPr lang="zh-CN" altLang="en-US" sz="2400" dirty="0"/>
          </a:p>
        </p:txBody>
      </p:sp>
      <p:sp>
        <p:nvSpPr>
          <p:cNvPr id="14" name="TextBox 2"/>
          <p:cNvSpPr txBox="1"/>
          <p:nvPr/>
        </p:nvSpPr>
        <p:spPr>
          <a:xfrm>
            <a:off x="12007215" y="8030845"/>
            <a:ext cx="8651875" cy="1293495"/>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B: Interaction frequencies with the downstream bins</a:t>
            </a:r>
            <a:endParaRPr lang="en-US" altLang="zh-CN" sz="2000" dirty="0"/>
          </a:p>
          <a:p>
            <a:pPr>
              <a:lnSpc>
                <a:spcPct val="150000"/>
              </a:lnSpc>
            </a:pPr>
            <a:r>
              <a:rPr lang="en-US" altLang="zh-CN" sz="2000" dirty="0"/>
              <a:t>A: Interaction frequencies with the upstream bins</a:t>
            </a:r>
            <a:endParaRPr lang="en-US" altLang="zh-CN" sz="2000" dirty="0"/>
          </a:p>
          <a:p>
            <a:pPr>
              <a:lnSpc>
                <a:spcPct val="150000"/>
              </a:lnSpc>
            </a:pPr>
            <a:r>
              <a:rPr lang="en-US" altLang="zh-CN" sz="2000" dirty="0"/>
              <a:t>E = (A+B)/2: expected interaction under null hypothesis.</a:t>
            </a:r>
            <a:endParaRPr lang="en-US" altLang="zh-CN" sz="2000" dirty="0"/>
          </a:p>
        </p:txBody>
      </p:sp>
      <p:sp>
        <p:nvSpPr>
          <p:cNvPr id="15" name="文本框 14"/>
          <p:cNvSpPr txBox="1"/>
          <p:nvPr/>
        </p:nvSpPr>
        <p:spPr>
          <a:xfrm>
            <a:off x="364490" y="12334240"/>
            <a:ext cx="5542915" cy="6337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Dixon et al, 2012</a:t>
            </a:r>
            <a:endParaRPr kumimoji="0" lang="en-US" altLang="zh-CN" sz="2400" b="1"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58775" y="1827530"/>
            <a:ext cx="6442075" cy="1037590"/>
          </a:xfrm>
        </p:spPr>
        <p:txBody>
          <a:bodyPr>
            <a:normAutofit/>
          </a:bodyPr>
          <a:lstStyle/>
          <a:p>
            <a:pPr marL="0" indent="0">
              <a:buNone/>
            </a:pPr>
            <a:r>
              <a:rPr lang="en-US" sz="3600" b="1" dirty="0"/>
              <a:t>- TADs</a:t>
            </a:r>
            <a:endParaRPr lang="en-US" altLang="zh-CN" sz="3600" dirty="0"/>
          </a:p>
        </p:txBody>
      </p:sp>
      <p:sp>
        <p:nvSpPr>
          <p:cNvPr id="3" name="Title 2"/>
          <p:cNvSpPr>
            <a:spLocks noGrp="1"/>
          </p:cNvSpPr>
          <p:nvPr>
            <p:ph type="title"/>
          </p:nvPr>
        </p:nvSpPr>
        <p:spPr/>
        <p:txBody>
          <a:bodyPr/>
          <a:lstStyle/>
          <a:p>
            <a:r>
              <a:rPr lang="en-US" altLang="zh-CN" dirty="0">
                <a:sym typeface="+mn-ea"/>
              </a:rPr>
              <a:t>TAD related</a:t>
            </a:r>
            <a:endParaRPr lang="en-US" sz="4400" dirty="0"/>
          </a:p>
        </p:txBody>
      </p:sp>
      <p:sp>
        <p:nvSpPr>
          <p:cNvPr id="4" name="文本框 3"/>
          <p:cNvSpPr txBox="1"/>
          <p:nvPr/>
        </p:nvSpPr>
        <p:spPr>
          <a:xfrm>
            <a:off x="56007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560070" y="4547235"/>
            <a:ext cx="12825095" cy="251904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00000"/>
              </a:lnSpc>
              <a:defRPr sz="1800" b="0">
                <a:solidFill>
                  <a:srgbClr val="FFFFFF"/>
                </a:solidFill>
                <a:latin typeface="Monaco"/>
                <a:ea typeface="Monaco"/>
                <a:cs typeface="Monaco"/>
                <a:sym typeface="Monaco"/>
              </a:defRPr>
            </a:pPr>
            <a:r>
              <a:rPr lang="en-US" altLang="zh-CN" sz="2800" dirty="0"/>
              <a:t>CDesk HiC TAD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-i /mnt/linzejie/CDesk_test/data/5.HiC/4.TAD/test1.csv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-o /mnt/linzejie/CDesk_test/result/5.HiC/4.TAD/test1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--insulation_window 1000000 --directionality_window 1000000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--expand 1000000</a:t>
            </a:r>
            <a:endParaRPr lang="en-US" altLang="zh-CN" sz="2800" dirty="0"/>
          </a:p>
        </p:txBody>
      </p:sp>
      <p:sp>
        <p:nvSpPr>
          <p:cNvPr id="7" name="Content Placeholder 2"/>
          <p:cNvSpPr>
            <a:spLocks noGrp="1"/>
          </p:cNvSpPr>
          <p:nvPr/>
        </p:nvSpPr>
        <p:spPr>
          <a:xfrm>
            <a:off x="867410" y="771398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86741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333500" y="8313420"/>
          <a:ext cx="11822430" cy="3844290"/>
        </p:xfrm>
        <a:graphic>
          <a:graphicData uri="http://schemas.openxmlformats.org/drawingml/2006/table">
            <a:tbl>
              <a:tblPr>
                <a:tableStyleId>{5940675A-B579-460E-94D1-54222C63F5DA}</a:tableStyleId>
              </a:tblPr>
              <a:tblGrid>
                <a:gridCol w="4351020"/>
                <a:gridCol w="5323205"/>
                <a:gridCol w="2148205"/>
              </a:tblGrid>
              <a:tr h="553085">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54355">
                <a:tc>
                  <a:txBody>
                    <a:bodyPr/>
                    <a:lstStyle/>
                    <a:p>
                      <a:pPr marL="0" marR="0" algn="ctr">
                        <a:buNone/>
                      </a:pPr>
                      <a:r>
                        <a:rPr lang="en-US" sz="2800" b="0" kern="100">
                          <a:effectLst/>
                          <a:latin typeface="+mn-ea"/>
                        </a:rPr>
                        <a:t>-i,--input</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cs typeface="+mn-ea"/>
                        </a:rPr>
                        <a:t>hic</a:t>
                      </a:r>
                      <a:r>
                        <a:rPr lang="zh-CN" altLang="en-US" sz="2800" b="0" kern="100">
                          <a:effectLst/>
                          <a:latin typeface="+mn-ea"/>
                          <a:cs typeface="+mn-ea"/>
                        </a:rPr>
                        <a:t>样本信息文件</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52450">
                <a:tc>
                  <a:txBody>
                    <a:bodyPr/>
                    <a:lstStyle/>
                    <a:p>
                      <a:pPr marL="0" marR="0" algn="ctr">
                        <a:buNone/>
                      </a:pPr>
                      <a:r>
                        <a:rPr lang="en-US" sz="2800" b="0" kern="100">
                          <a:effectLst/>
                          <a:latin typeface="+mn-ea"/>
                        </a:rPr>
                        <a:t>-o,--output</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720090">
                <a:tc>
                  <a:txBody>
                    <a:bodyPr/>
                    <a:lstStyle/>
                    <a:p>
                      <a:pPr marL="0" marR="0" algn="ctr">
                        <a:buNone/>
                      </a:pPr>
                      <a:r>
                        <a:rPr lang="en-US" altLang="zh-CN" sz="2800" b="0" kern="100">
                          <a:effectLst/>
                          <a:latin typeface="+mn-ea"/>
                          <a:cs typeface="Times New Roman" panose="02020603050405020304" pitchFamily="18" charset="0"/>
                        </a:rPr>
                        <a:t>--insulation_window</a:t>
                      </a:r>
                      <a:endParaRPr lang="en-US" alt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insulation score</a:t>
                      </a:r>
                      <a:r>
                        <a:rPr lang="zh-CN" altLang="en-US" sz="2800" b="0" kern="100">
                          <a:effectLst/>
                          <a:latin typeface="+mn-ea"/>
                        </a:rPr>
                        <a:t>计算窗口</a:t>
                      </a:r>
                      <a:endParaRPr lang="zh-CN" altLang="en-US" sz="2800" b="0" kern="100">
                        <a:effectLst/>
                        <a:latin typeface="+mn-ea"/>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rPr>
                        <a:t>1000000</a:t>
                      </a:r>
                      <a:endParaRPr lang="en-US" altLang="zh-CN" sz="2800" b="0" kern="100">
                        <a:effectLst/>
                        <a:latin typeface="+mn-ea"/>
                        <a:cs typeface="Times New Roman" panose="02020603050405020304" pitchFamily="18" charset="0"/>
                      </a:endParaRPr>
                    </a:p>
                  </a:txBody>
                  <a:tcPr marL="68580" marR="68580" anchor="ctr"/>
                </a:tc>
              </a:tr>
              <a:tr h="911225">
                <a:tc>
                  <a:txBody>
                    <a:bodyPr/>
                    <a:lstStyle/>
                    <a:p>
                      <a:pPr marL="0" marR="0" algn="ctr">
                        <a:buNone/>
                      </a:pPr>
                      <a:r>
                        <a:rPr lang="en-US" altLang="zh-CN" sz="2800" b="0" kern="100">
                          <a:effectLst/>
                          <a:latin typeface="+mn-ea"/>
                          <a:cs typeface="Times New Roman" panose="02020603050405020304" pitchFamily="18" charset="0"/>
                        </a:rPr>
                        <a:t>--directionality_window</a:t>
                      </a:r>
                      <a:endParaRPr lang="en-US" alt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sym typeface="+mn-ea"/>
                        </a:rPr>
                        <a:t>directionality </a:t>
                      </a:r>
                      <a:r>
                        <a:rPr lang="en-US" altLang="zh-CN" sz="2800" b="0" kern="100">
                          <a:effectLst/>
                          <a:latin typeface="+mn-ea"/>
                          <a:sym typeface="+mn-ea"/>
                        </a:rPr>
                        <a:t>index</a:t>
                      </a:r>
                      <a:r>
                        <a:rPr lang="zh-CN" altLang="en-US" sz="2800" b="0" kern="100">
                          <a:effectLst/>
                          <a:latin typeface="+mn-ea"/>
                          <a:sym typeface="+mn-ea"/>
                        </a:rPr>
                        <a:t>计算窗口</a:t>
                      </a:r>
                      <a:endParaRPr lang="zh-CN" altLang="en-US" sz="2800" b="0" kern="100" dirty="0">
                        <a:effectLst/>
                        <a:latin typeface="+mn-ea"/>
                        <a:cs typeface="+mn-ea"/>
                        <a:sym typeface="+mn-ea"/>
                      </a:endParaRPr>
                    </a:p>
                  </a:txBody>
                  <a:tcPr marL="68580" marR="68580" anchor="ctr"/>
                </a:tc>
                <a:tc>
                  <a:txBody>
                    <a:bodyPr/>
                    <a:lstStyle/>
                    <a:p>
                      <a:pPr marL="0" marR="0" algn="ctr">
                        <a:buNone/>
                      </a:pPr>
                      <a:r>
                        <a:rPr lang="en-US" altLang="zh-CN" sz="2800" b="0" kern="100">
                          <a:effectLst/>
                          <a:latin typeface="+mn-ea"/>
                        </a:rPr>
                        <a:t>1000000</a:t>
                      </a:r>
                      <a:r>
                        <a:rPr lang="zh-CN" altLang="en-US" sz="2800" b="0" kern="100">
                          <a:effectLst/>
                          <a:latin typeface="+mn-ea"/>
                        </a:rPr>
                        <a:t> </a:t>
                      </a:r>
                      <a:endParaRPr lang="zh-CN" altLang="en-US" sz="2800" b="0" kern="100">
                        <a:effectLst/>
                        <a:latin typeface="+mn-ea"/>
                        <a:cs typeface="Times New Roman" panose="02020603050405020304" pitchFamily="18" charset="0"/>
                      </a:endParaRPr>
                    </a:p>
                  </a:txBody>
                  <a:tcPr marL="68580" marR="68580" anchor="ctr"/>
                </a:tc>
              </a:tr>
              <a:tr h="553085">
                <a:tc>
                  <a:txBody>
                    <a:bodyPr/>
                    <a:lstStyle/>
                    <a:p>
                      <a:pPr marL="0" marR="0" algn="ctr">
                        <a:buNone/>
                      </a:pPr>
                      <a:r>
                        <a:rPr lang="en-US" sz="2800" b="0" kern="100">
                          <a:effectLst/>
                          <a:latin typeface="+mn-ea"/>
                        </a:rPr>
                        <a:t>--expand</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cs typeface="+mn-ea"/>
                        </a:rPr>
                        <a:t>boundary</a:t>
                      </a:r>
                      <a:r>
                        <a:rPr lang="zh-CN" altLang="en-US" sz="2800" b="0" kern="100">
                          <a:effectLst/>
                          <a:latin typeface="+mn-ea"/>
                          <a:cs typeface="+mn-ea"/>
                        </a:rPr>
                        <a:t>扩展</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cs typeface="Times New Roman" panose="02020603050405020304" pitchFamily="18" charset="0"/>
                        </a:rPr>
                        <a:t>1000000</a:t>
                      </a:r>
                      <a:endParaRPr lang="en-US" altLang="zh-CN" sz="2800" b="0" kern="100" dirty="0">
                        <a:effectLst/>
                        <a:latin typeface="+mn-ea"/>
                        <a:cs typeface="Times New Roman" panose="02020603050405020304" pitchFamily="18" charset="0"/>
                      </a:endParaRPr>
                    </a:p>
                  </a:txBody>
                  <a:tcPr marL="68580" marR="68580" anchor="ctr"/>
                </a:tc>
              </a:tr>
            </a:tbl>
          </a:graphicData>
        </a:graphic>
      </p:graphicFrame>
      <p:pic>
        <p:nvPicPr>
          <p:cNvPr id="13" name="图片 12"/>
          <p:cNvPicPr>
            <a:picLocks noChangeAspect="1"/>
          </p:cNvPicPr>
          <p:nvPr/>
        </p:nvPicPr>
        <p:blipFill>
          <a:blip r:embed="rId2"/>
          <a:stretch>
            <a:fillRect/>
          </a:stretch>
        </p:blipFill>
        <p:spPr>
          <a:xfrm>
            <a:off x="20290155" y="1827530"/>
            <a:ext cx="3939540" cy="4381500"/>
          </a:xfrm>
          <a:prstGeom prst="rect">
            <a:avLst/>
          </a:prstGeom>
        </p:spPr>
      </p:pic>
      <p:pic>
        <p:nvPicPr>
          <p:cNvPr id="14" name="图片 13"/>
          <p:cNvPicPr>
            <a:picLocks noChangeAspect="1"/>
          </p:cNvPicPr>
          <p:nvPr/>
        </p:nvPicPr>
        <p:blipFill>
          <a:blip r:embed="rId3"/>
          <a:stretch>
            <a:fillRect/>
          </a:stretch>
        </p:blipFill>
        <p:spPr>
          <a:xfrm>
            <a:off x="14046835" y="1827530"/>
            <a:ext cx="2598420" cy="4023360"/>
          </a:xfrm>
          <a:prstGeom prst="rect">
            <a:avLst/>
          </a:prstGeom>
        </p:spPr>
      </p:pic>
      <p:pic>
        <p:nvPicPr>
          <p:cNvPr id="15" name="图片 14"/>
          <p:cNvPicPr>
            <a:picLocks noChangeAspect="1"/>
          </p:cNvPicPr>
          <p:nvPr/>
        </p:nvPicPr>
        <p:blipFill>
          <a:blip r:embed="rId4"/>
          <a:stretch>
            <a:fillRect/>
          </a:stretch>
        </p:blipFill>
        <p:spPr>
          <a:xfrm>
            <a:off x="17061815" y="1827530"/>
            <a:ext cx="2811780" cy="3832860"/>
          </a:xfrm>
          <a:prstGeom prst="rect">
            <a:avLst/>
          </a:prstGeom>
        </p:spPr>
      </p:pic>
      <p:pic>
        <p:nvPicPr>
          <p:cNvPr id="16" name="图片 15"/>
          <p:cNvPicPr>
            <a:picLocks noChangeAspect="1"/>
          </p:cNvPicPr>
          <p:nvPr/>
        </p:nvPicPr>
        <p:blipFill>
          <a:blip r:embed="rId5"/>
          <a:stretch>
            <a:fillRect/>
          </a:stretch>
        </p:blipFill>
        <p:spPr>
          <a:xfrm>
            <a:off x="14619605" y="6341110"/>
            <a:ext cx="3382010" cy="2740660"/>
          </a:xfrm>
          <a:prstGeom prst="rect">
            <a:avLst/>
          </a:prstGeom>
        </p:spPr>
      </p:pic>
      <p:pic>
        <p:nvPicPr>
          <p:cNvPr id="17" name="图片 16"/>
          <p:cNvPicPr>
            <a:picLocks noChangeAspect="1"/>
          </p:cNvPicPr>
          <p:nvPr/>
        </p:nvPicPr>
        <p:blipFill>
          <a:blip r:embed="rId6"/>
          <a:stretch>
            <a:fillRect/>
          </a:stretch>
        </p:blipFill>
        <p:spPr>
          <a:xfrm>
            <a:off x="14619605" y="9485630"/>
            <a:ext cx="3094355" cy="3131185"/>
          </a:xfrm>
          <a:prstGeom prst="rect">
            <a:avLst/>
          </a:prstGeom>
        </p:spPr>
      </p:pic>
      <p:pic>
        <p:nvPicPr>
          <p:cNvPr id="18" name="图片 17"/>
          <p:cNvPicPr>
            <a:picLocks noChangeAspect="1"/>
          </p:cNvPicPr>
          <p:nvPr/>
        </p:nvPicPr>
        <p:blipFill>
          <a:blip r:embed="rId7"/>
          <a:stretch>
            <a:fillRect/>
          </a:stretch>
        </p:blipFill>
        <p:spPr>
          <a:xfrm>
            <a:off x="18147665" y="8313420"/>
            <a:ext cx="2618105" cy="2631440"/>
          </a:xfrm>
          <a:prstGeom prst="rect">
            <a:avLst/>
          </a:prstGeom>
        </p:spPr>
      </p:pic>
      <p:pic>
        <p:nvPicPr>
          <p:cNvPr id="19" name="图片 18"/>
          <p:cNvPicPr>
            <a:picLocks noChangeAspect="1"/>
          </p:cNvPicPr>
          <p:nvPr/>
        </p:nvPicPr>
        <p:blipFill>
          <a:blip r:embed="rId8"/>
          <a:stretch>
            <a:fillRect/>
          </a:stretch>
        </p:blipFill>
        <p:spPr>
          <a:xfrm>
            <a:off x="20911820" y="6864350"/>
            <a:ext cx="3215005" cy="2490470"/>
          </a:xfrm>
          <a:prstGeom prst="rect">
            <a:avLst/>
          </a:prstGeom>
        </p:spPr>
      </p:pic>
      <p:pic>
        <p:nvPicPr>
          <p:cNvPr id="20" name="图片 19"/>
          <p:cNvPicPr>
            <a:picLocks noChangeAspect="1"/>
          </p:cNvPicPr>
          <p:nvPr/>
        </p:nvPicPr>
        <p:blipFill>
          <a:blip r:embed="rId9"/>
          <a:stretch>
            <a:fillRect/>
          </a:stretch>
        </p:blipFill>
        <p:spPr>
          <a:xfrm>
            <a:off x="20701635" y="10010140"/>
            <a:ext cx="3115945" cy="260667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Compartment related</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a:t>Eigenvector calculation(covariance applied for phasing is needed)</a:t>
            </a:r>
            <a:endParaRPr lang="en-US" dirty="0"/>
          </a:p>
          <a:p>
            <a:pPr lvl="1"/>
            <a:r>
              <a:rPr lang="en-US" dirty="0"/>
              <a:t>A/B compartment</a:t>
            </a:r>
            <a:endParaRPr lang="en-US" dirty="0"/>
          </a:p>
          <a:p>
            <a:pPr lvl="1"/>
            <a:r>
              <a:rPr lang="en-US" dirty="0"/>
              <a:t>A/B transit</a:t>
            </a:r>
            <a:endParaRPr lang="en-US" dirty="0"/>
          </a:p>
          <a:p>
            <a:pPr lvl="1"/>
            <a:r>
              <a:rPr lang="en-US" dirty="0"/>
              <a:t>Saddle plot (compartment strength)</a:t>
            </a:r>
            <a:endParaRPr lang="en-US" dirty="0"/>
          </a:p>
          <a:p>
            <a:pPr lvl="1"/>
            <a:r>
              <a:rPr lang="en-US" dirty="0"/>
              <a:t>Bed files; bw files</a:t>
            </a:r>
            <a:endParaRPr lang="en-US" dirty="0"/>
          </a:p>
          <a:p>
            <a:pPr marL="0" lvl="1" indent="0">
              <a:buNone/>
            </a:pPr>
            <a:endParaRPr lang="en-US" sz="4400" dirty="0"/>
          </a:p>
          <a:p>
            <a:pPr marL="444500" lvl="1" indent="0">
              <a:buNone/>
            </a:pPr>
            <a:endParaRPr lang="en-US" dirty="0"/>
          </a:p>
        </p:txBody>
      </p:sp>
      <p:sp>
        <p:nvSpPr>
          <p:cNvPr id="9" name="文本框 8"/>
          <p:cNvSpPr txBox="1"/>
          <p:nvPr/>
        </p:nvSpPr>
        <p:spPr>
          <a:xfrm>
            <a:off x="9407478" y="10141681"/>
            <a:ext cx="14282755"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low/middle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pic>
        <p:nvPicPr>
          <p:cNvPr id="4" name="图片 3"/>
          <p:cNvPicPr>
            <a:picLocks noChangeAspect="1"/>
          </p:cNvPicPr>
          <p:nvPr/>
        </p:nvPicPr>
        <p:blipFill>
          <a:blip r:embed="rId1"/>
          <a:stretch>
            <a:fillRect/>
          </a:stretch>
        </p:blipFill>
        <p:spPr>
          <a:xfrm>
            <a:off x="11344085" y="5970494"/>
            <a:ext cx="12813003" cy="339651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Compartment related</a:t>
            </a:r>
            <a:endParaRPr lang="en-US" dirty="0"/>
          </a:p>
        </p:txBody>
      </p:sp>
      <p:sp>
        <p:nvSpPr>
          <p:cNvPr id="2" name="文本占位符 1"/>
          <p:cNvSpPr/>
          <p:nvPr>
            <p:ph type="body" idx="1"/>
          </p:nvPr>
        </p:nvSpPr>
        <p:spPr>
          <a:xfrm>
            <a:off x="605155" y="2045970"/>
            <a:ext cx="13484225" cy="10043160"/>
          </a:xfrm>
        </p:spPr>
        <p:txBody>
          <a:bodyPr/>
          <a:p>
            <a:pPr algn="l"/>
            <a:r>
              <a:rPr lang="en-US" altLang="zh-CN" sz="2800"/>
              <a:t>The genome partitions into two spatial compartments that display high intra-compartment but low inter-compartment contact frequencies.</a:t>
            </a:r>
            <a:endParaRPr lang="en-US" altLang="zh-CN" sz="2800"/>
          </a:p>
          <a:p>
            <a:pPr algn="l"/>
            <a:r>
              <a:rPr lang="en-US" altLang="zh-CN" sz="2800"/>
              <a:t>A Compartment (Active)</a:t>
            </a:r>
            <a:endParaRPr lang="en-US" altLang="zh-CN" sz="2800"/>
          </a:p>
          <a:p>
            <a:pPr lvl="1" algn="l"/>
            <a:r>
              <a:rPr lang="en-US" altLang="zh-CN" sz="2400"/>
              <a:t>Open, accessible chromatin</a:t>
            </a:r>
            <a:endParaRPr lang="en-US" altLang="zh-CN" sz="2400"/>
          </a:p>
          <a:p>
            <a:pPr lvl="1" algn="l"/>
            <a:r>
              <a:rPr lang="en-US" altLang="zh-CN" sz="2400"/>
              <a:t>Transcriptionally active; gene-rich, GC-rich</a:t>
            </a:r>
            <a:endParaRPr lang="en-US" altLang="zh-CN" sz="2400"/>
          </a:p>
          <a:p>
            <a:pPr lvl="1" algn="l"/>
            <a:r>
              <a:rPr lang="en-US" altLang="zh-CN" sz="2400"/>
              <a:t>Enriched for active histone marks (e.g., H3K4me3, H3K27ac)</a:t>
            </a:r>
            <a:endParaRPr lang="en-US" altLang="zh-CN" sz="2400"/>
          </a:p>
          <a:p>
            <a:pPr lvl="1" algn="l"/>
            <a:r>
              <a:rPr lang="en-US" altLang="zh-CN" sz="2400"/>
              <a:t>Preferentially located in the nuclear interior</a:t>
            </a:r>
            <a:endParaRPr lang="en-US" altLang="zh-CN" sz="2400"/>
          </a:p>
          <a:p>
            <a:pPr algn="l"/>
            <a:r>
              <a:rPr lang="en-US" altLang="zh-CN" sz="2800"/>
              <a:t>B Compartment (Inactive)</a:t>
            </a:r>
            <a:endParaRPr lang="en-US" altLang="zh-CN" sz="2800"/>
          </a:p>
          <a:p>
            <a:pPr lvl="1" algn="l"/>
            <a:r>
              <a:rPr lang="en-US" altLang="zh-CN" sz="2400"/>
              <a:t>Closed, compact chromatin</a:t>
            </a:r>
            <a:endParaRPr lang="en-US" altLang="zh-CN" sz="2400"/>
          </a:p>
          <a:p>
            <a:pPr lvl="1" algn="l"/>
            <a:r>
              <a:rPr lang="en-US" altLang="zh-CN" sz="2400"/>
              <a:t>Transcriptionally silent; gene-poor</a:t>
            </a:r>
            <a:endParaRPr lang="en-US" altLang="zh-CN" sz="2400"/>
          </a:p>
          <a:p>
            <a:pPr lvl="1" algn="l"/>
            <a:r>
              <a:rPr lang="en-US" altLang="zh-CN" sz="2400"/>
              <a:t>Enriched for repressive histone marks; overlaps lamina-associated domains  – Located at the nuclear periphery; contains late-replicating origins</a:t>
            </a:r>
            <a:endParaRPr lang="en-US" altLang="zh-CN" sz="2400"/>
          </a:p>
          <a:p>
            <a:pPr algn="l"/>
            <a:r>
              <a:rPr lang="en-US" altLang="zh-CN" sz="2800"/>
              <a:t>A vs. B compartments are distinguished by computing the correlation matrix of intra-chromosomal Hi-C contacts and extracting PC1; positive PC1 values denote A, negative PC1 values denote B.</a:t>
            </a:r>
            <a:endParaRPr lang="en-US" altLang="zh-CN" sz="2800"/>
          </a:p>
        </p:txBody>
      </p:sp>
      <p:pic>
        <p:nvPicPr>
          <p:cNvPr id="5" name="图片 4"/>
          <p:cNvPicPr>
            <a:picLocks noChangeAspect="1"/>
          </p:cNvPicPr>
          <p:nvPr/>
        </p:nvPicPr>
        <p:blipFill>
          <a:blip r:embed="rId1"/>
          <a:stretch>
            <a:fillRect/>
          </a:stretch>
        </p:blipFill>
        <p:spPr>
          <a:xfrm>
            <a:off x="14089380" y="2472690"/>
            <a:ext cx="9182100" cy="3781425"/>
          </a:xfrm>
          <a:prstGeom prst="rect">
            <a:avLst/>
          </a:prstGeom>
        </p:spPr>
      </p:pic>
      <p:pic>
        <p:nvPicPr>
          <p:cNvPr id="6" name="图片 5"/>
          <p:cNvPicPr>
            <a:picLocks noChangeAspect="1"/>
          </p:cNvPicPr>
          <p:nvPr/>
        </p:nvPicPr>
        <p:blipFill>
          <a:blip r:embed="rId2"/>
          <a:stretch>
            <a:fillRect/>
          </a:stretch>
        </p:blipFill>
        <p:spPr>
          <a:xfrm>
            <a:off x="16499840" y="6858000"/>
            <a:ext cx="3714750" cy="3333750"/>
          </a:xfrm>
          <a:prstGeom prst="rect">
            <a:avLst/>
          </a:prstGeom>
        </p:spPr>
      </p:pic>
      <p:sp>
        <p:nvSpPr>
          <p:cNvPr id="7"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Zejie Lin</a:t>
            </a:r>
            <a:endParaRPr lang="en-US" dirty="0"/>
          </a:p>
        </p:txBody>
      </p:sp>
      <p:sp>
        <p:nvSpPr>
          <p:cNvPr id="10" name="文本框 9"/>
          <p:cNvSpPr txBox="1"/>
          <p:nvPr/>
        </p:nvSpPr>
        <p:spPr>
          <a:xfrm>
            <a:off x="323850" y="12564745"/>
            <a:ext cx="12849860" cy="5403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Matharu N, Ahituv N. Minor Loops in Major Folds: Enhancer-Promoter Looping, Chromatin Restructuring, and Their Association with Transcriptional Regulation and Disease. PLoS Genet. 2015 Dec 3;11(12)</a:t>
            </a:r>
            <a:endParaRPr lang="en-US" altLang="zh-CN" dirty="0"/>
          </a:p>
          <a:p>
            <a:endParaRPr lang="en-US" altLang="zh-CN"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ln>
                  <a:noFill/>
                </a:ln>
                <a:solidFill>
                  <a:schemeClr val="bg1"/>
                </a:solidFill>
                <a:effectLst/>
                <a:latin typeface="+mn-lt"/>
                <a:cs typeface="+mn-cs"/>
                <a:sym typeface="Helvetica"/>
              </a:rPr>
              <a:t>Calculate eigenvalues</a:t>
            </a:r>
            <a:endParaRPr lang="en-US" altLang="zh-CN">
              <a:ln>
                <a:noFill/>
              </a:ln>
              <a:solidFill>
                <a:schemeClr val="bg1"/>
              </a:solidFill>
              <a:effectLst/>
              <a:latin typeface="+mn-lt"/>
              <a:cs typeface="+mn-cs"/>
              <a:sym typeface="Helvetica"/>
            </a:endParaRPr>
          </a:p>
        </p:txBody>
      </p:sp>
      <p:sp>
        <p:nvSpPr>
          <p:cNvPr id="5" name="文本框 4"/>
          <p:cNvSpPr txBox="1"/>
          <p:nvPr/>
        </p:nvSpPr>
        <p:spPr>
          <a:xfrm>
            <a:off x="2218690" y="3161665"/>
            <a:ext cx="465201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cooler zoomify</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6" name="文本框 5"/>
          <p:cNvSpPr txBox="1"/>
          <p:nvPr/>
        </p:nvSpPr>
        <p:spPr>
          <a:xfrm>
            <a:off x="982345" y="2701290"/>
            <a:ext cx="1121283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Convert single-resolution data to multi-resolution data</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7" name="图片 6"/>
          <p:cNvPicPr>
            <a:picLocks noChangeAspect="1"/>
          </p:cNvPicPr>
          <p:nvPr/>
        </p:nvPicPr>
        <p:blipFill>
          <a:blip r:embed="rId1"/>
          <a:stretch>
            <a:fillRect/>
          </a:stretch>
        </p:blipFill>
        <p:spPr>
          <a:xfrm>
            <a:off x="3923665" y="3709670"/>
            <a:ext cx="3811905" cy="461010"/>
          </a:xfrm>
          <a:prstGeom prst="rect">
            <a:avLst/>
          </a:prstGeom>
        </p:spPr>
      </p:pic>
      <p:sp>
        <p:nvSpPr>
          <p:cNvPr id="8" name="文本框 7"/>
          <p:cNvSpPr txBox="1"/>
          <p:nvPr/>
        </p:nvSpPr>
        <p:spPr>
          <a:xfrm>
            <a:off x="2223770" y="5084445"/>
            <a:ext cx="6137275"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cooltools expected-cis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a:sym typeface="Helvetica"/>
              </a:rPr>
              <a:t>Result</a:t>
            </a:r>
            <a:r>
              <a:rPr lang="zh-CN" altLang="en-US">
                <a:sym typeface="Helvetica"/>
              </a:rPr>
              <a:t>：</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sp>
        <p:nvSpPr>
          <p:cNvPr id="9" name="文本框 8"/>
          <p:cNvSpPr txBox="1"/>
          <p:nvPr/>
        </p:nvSpPr>
        <p:spPr>
          <a:xfrm>
            <a:off x="1029335" y="4576445"/>
            <a:ext cx="1551368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Calculate expected interaction frequencies across genomic distance bins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10" name="图片 9"/>
          <p:cNvPicPr>
            <a:picLocks noChangeAspect="1"/>
          </p:cNvPicPr>
          <p:nvPr/>
        </p:nvPicPr>
        <p:blipFill>
          <a:blip r:embed="rId2"/>
          <a:stretch>
            <a:fillRect/>
          </a:stretch>
        </p:blipFill>
        <p:spPr>
          <a:xfrm>
            <a:off x="3867785" y="5663565"/>
            <a:ext cx="4441825" cy="432435"/>
          </a:xfrm>
          <a:prstGeom prst="rect">
            <a:avLst/>
          </a:prstGeom>
        </p:spPr>
      </p:pic>
      <p:sp>
        <p:nvSpPr>
          <p:cNvPr id="11" name="文本框 10"/>
          <p:cNvSpPr txBox="1"/>
          <p:nvPr/>
        </p:nvSpPr>
        <p:spPr>
          <a:xfrm>
            <a:off x="2174240" y="6978650"/>
            <a:ext cx="812800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cooler dump/cooltools genome gc</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2" name="文本框 11"/>
          <p:cNvSpPr txBox="1"/>
          <p:nvPr/>
        </p:nvSpPr>
        <p:spPr>
          <a:xfrm>
            <a:off x="993140" y="6508433"/>
            <a:ext cx="110998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Compute GC content across genomic intervals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13" name="图片 12"/>
          <p:cNvPicPr>
            <a:picLocks noChangeAspect="1"/>
          </p:cNvPicPr>
          <p:nvPr/>
        </p:nvPicPr>
        <p:blipFill>
          <a:blip r:embed="rId3"/>
          <a:stretch>
            <a:fillRect/>
          </a:stretch>
        </p:blipFill>
        <p:spPr>
          <a:xfrm>
            <a:off x="3867785" y="7588885"/>
            <a:ext cx="3420110" cy="432435"/>
          </a:xfrm>
          <a:prstGeom prst="rect">
            <a:avLst/>
          </a:prstGeom>
        </p:spPr>
      </p:pic>
      <p:sp>
        <p:nvSpPr>
          <p:cNvPr id="15" name="文本框 14"/>
          <p:cNvSpPr txBox="1"/>
          <p:nvPr/>
        </p:nvSpPr>
        <p:spPr>
          <a:xfrm>
            <a:off x="969010" y="8341360"/>
            <a:ext cx="1233678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Derive interaction eigenvalue profiles across intervals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sp>
        <p:nvSpPr>
          <p:cNvPr id="16" name="文本框 15"/>
          <p:cNvSpPr txBox="1"/>
          <p:nvPr/>
        </p:nvSpPr>
        <p:spPr>
          <a:xfrm>
            <a:off x="2174240" y="8909050"/>
            <a:ext cx="812800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lang="en-US" altLang="zh-CN">
                <a:sym typeface="Helvetica"/>
              </a:rPr>
              <a:t>cooltools eigs-cis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pic>
        <p:nvPicPr>
          <p:cNvPr id="17" name="图片 16"/>
          <p:cNvPicPr>
            <a:picLocks noChangeAspect="1"/>
          </p:cNvPicPr>
          <p:nvPr/>
        </p:nvPicPr>
        <p:blipFill>
          <a:blip r:embed="rId4"/>
          <a:stretch>
            <a:fillRect/>
          </a:stretch>
        </p:blipFill>
        <p:spPr>
          <a:xfrm>
            <a:off x="3839210" y="9502140"/>
            <a:ext cx="4100830" cy="451485"/>
          </a:xfrm>
          <a:prstGeom prst="rect">
            <a:avLst/>
          </a:prstGeom>
        </p:spPr>
      </p:pic>
      <p:pic>
        <p:nvPicPr>
          <p:cNvPr id="19" name="图片 18"/>
          <p:cNvPicPr>
            <a:picLocks noChangeAspect="1"/>
          </p:cNvPicPr>
          <p:nvPr/>
        </p:nvPicPr>
        <p:blipFill>
          <a:blip r:embed="rId5"/>
          <a:stretch>
            <a:fillRect/>
          </a:stretch>
        </p:blipFill>
        <p:spPr>
          <a:xfrm>
            <a:off x="12716510" y="6158865"/>
            <a:ext cx="10584815" cy="2778125"/>
          </a:xfrm>
          <a:prstGeom prst="rect">
            <a:avLst/>
          </a:prstGeom>
        </p:spPr>
      </p:pic>
      <p:sp>
        <p:nvSpPr>
          <p:cNvPr id="20" name="文本框 19"/>
          <p:cNvSpPr txBox="1"/>
          <p:nvPr/>
        </p:nvSpPr>
        <p:spPr>
          <a:xfrm>
            <a:off x="15604490" y="8983980"/>
            <a:ext cx="5024120" cy="4495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000" b="1" i="0" u="none" strike="noStrike" cap="none" spc="0" normalizeH="0" baseline="0">
                <a:ln>
                  <a:noFill/>
                </a:ln>
                <a:solidFill>
                  <a:srgbClr val="000000"/>
                </a:solidFill>
                <a:effectLst/>
                <a:uFillTx/>
                <a:latin typeface="+mn-lt"/>
                <a:ea typeface="+mn-ea"/>
                <a:cs typeface="+mn-cs"/>
                <a:sym typeface="Helvetica"/>
              </a:rPr>
              <a:t>E1</a:t>
            </a:r>
            <a:r>
              <a:rPr kumimoji="0" lang="zh-CN" altLang="en-US" sz="2000" b="1" i="0" u="none" strike="noStrike" cap="none" spc="0" normalizeH="0" baseline="0">
                <a:ln>
                  <a:noFill/>
                </a:ln>
                <a:solidFill>
                  <a:srgbClr val="000000"/>
                </a:solidFill>
                <a:effectLst/>
                <a:uFillTx/>
                <a:latin typeface="+mn-lt"/>
                <a:ea typeface="+mn-ea"/>
                <a:cs typeface="+mn-cs"/>
                <a:sym typeface="Helvetica"/>
              </a:rPr>
              <a:t>的正负代表</a:t>
            </a:r>
            <a:r>
              <a:rPr kumimoji="0" lang="en-US" altLang="zh-CN" sz="2000" b="1" i="0" u="none" strike="noStrike" cap="none" spc="0" normalizeH="0" baseline="0">
                <a:ln>
                  <a:noFill/>
                </a:ln>
                <a:solidFill>
                  <a:srgbClr val="000000"/>
                </a:solidFill>
                <a:effectLst/>
                <a:uFillTx/>
                <a:latin typeface="+mn-lt"/>
                <a:ea typeface="+mn-ea"/>
                <a:cs typeface="+mn-cs"/>
                <a:sym typeface="Helvetica"/>
              </a:rPr>
              <a:t>AB Compartment</a:t>
            </a:r>
            <a:r>
              <a:rPr kumimoji="0" lang="zh-CN" altLang="en-US" sz="2000" b="1" i="0" u="none" strike="noStrike" cap="none" spc="0" normalizeH="0" baseline="0">
                <a:ln>
                  <a:noFill/>
                </a:ln>
                <a:solidFill>
                  <a:srgbClr val="000000"/>
                </a:solidFill>
                <a:effectLst/>
                <a:uFillTx/>
                <a:latin typeface="+mn-lt"/>
                <a:ea typeface="+mn-ea"/>
                <a:cs typeface="+mn-cs"/>
                <a:sym typeface="Helvetica"/>
              </a:rPr>
              <a:t>类型</a:t>
            </a:r>
            <a:endParaRPr kumimoji="0" lang="zh-CN" altLang="en-US" sz="2000" b="1" i="0" u="none" strike="noStrike" cap="none" spc="0" normalizeH="0" baseline="0">
              <a:ln>
                <a:noFill/>
              </a:ln>
              <a:solidFill>
                <a:srgbClr val="000000"/>
              </a:solidFill>
              <a:effectLst/>
              <a:uFillTx/>
              <a:latin typeface="+mn-lt"/>
              <a:ea typeface="+mn-ea"/>
              <a:cs typeface="+mn-cs"/>
              <a:sym typeface="Helvetica"/>
            </a:endParaRPr>
          </a:p>
        </p:txBody>
      </p:sp>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Wei Shi</a:t>
            </a:r>
            <a:endParaRPr lang="en-US"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SaddleP</a:t>
            </a:r>
            <a:r>
              <a:rPr lang="en-US" altLang="zh-CN"/>
              <a:t>lot</a:t>
            </a:r>
            <a:endParaRPr lang="en-US" altLang="zh-CN"/>
          </a:p>
        </p:txBody>
      </p:sp>
      <p:sp>
        <p:nvSpPr>
          <p:cNvPr id="4" name="文本框 3"/>
          <p:cNvSpPr txBox="1"/>
          <p:nvPr/>
        </p:nvSpPr>
        <p:spPr>
          <a:xfrm>
            <a:off x="2594610" y="12545378"/>
            <a:ext cx="18969355"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a:ln>
                  <a:noFill/>
                </a:ln>
                <a:solidFill>
                  <a:srgbClr val="000000"/>
                </a:solidFill>
                <a:effectLst/>
                <a:uFillTx/>
                <a:latin typeface="+mn-lt"/>
                <a:ea typeface="+mn-ea"/>
                <a:cs typeface="+mn-cs"/>
                <a:sym typeface="Helvetica"/>
              </a:rPr>
              <a:t>URL</a:t>
            </a:r>
            <a:r>
              <a:rPr kumimoji="0" lang="zh-CN" altLang="en-US" sz="2800" b="1" i="0" u="none" strike="noStrike" cap="none" spc="0" normalizeH="0" baseline="0">
                <a:ln>
                  <a:noFill/>
                </a:ln>
                <a:solidFill>
                  <a:srgbClr val="000000"/>
                </a:solidFill>
                <a:effectLst/>
                <a:uFillTx/>
                <a:latin typeface="+mn-lt"/>
                <a:ea typeface="+mn-ea"/>
                <a:cs typeface="+mn-cs"/>
                <a:sym typeface="Helvetica"/>
              </a:rPr>
              <a:t>：</a:t>
            </a:r>
            <a:r>
              <a:rPr kumimoji="0" lang="en-US" altLang="zh-CN" sz="2800" b="1" i="0" u="none" strike="noStrike" cap="none" spc="0" normalizeH="0" baseline="0">
                <a:ln>
                  <a:noFill/>
                </a:ln>
                <a:solidFill>
                  <a:srgbClr val="000000"/>
                </a:solidFill>
                <a:effectLst/>
                <a:uFillTx/>
                <a:latin typeface="+mn-lt"/>
                <a:ea typeface="+mn-ea"/>
                <a:cs typeface="+mn-cs"/>
                <a:sym typeface="Helvetica"/>
              </a:rPr>
              <a:t>https://cooltools.readthedocs.io/en/latest/notebooks/compartments_and_saddles.html</a:t>
            </a:r>
            <a:endParaRPr kumimoji="0" lang="en-US" altLang="zh-CN" sz="2800" b="1" i="0" u="none" strike="noStrike" cap="none" spc="0" normalizeH="0" baseline="0">
              <a:ln>
                <a:noFill/>
              </a:ln>
              <a:solidFill>
                <a:srgbClr val="000000"/>
              </a:solidFill>
              <a:effectLst/>
              <a:uFillTx/>
              <a:latin typeface="+mn-lt"/>
              <a:ea typeface="+mn-ea"/>
              <a:cs typeface="+mn-cs"/>
              <a:sym typeface="Helvetica"/>
            </a:endParaRPr>
          </a:p>
        </p:txBody>
      </p:sp>
      <p:pic>
        <p:nvPicPr>
          <p:cNvPr id="5" name="图片 4"/>
          <p:cNvPicPr>
            <a:picLocks noChangeAspect="1"/>
          </p:cNvPicPr>
          <p:nvPr/>
        </p:nvPicPr>
        <p:blipFill>
          <a:blip r:embed="rId1"/>
          <a:stretch>
            <a:fillRect/>
          </a:stretch>
        </p:blipFill>
        <p:spPr>
          <a:xfrm>
            <a:off x="2810510" y="3005455"/>
            <a:ext cx="9598025" cy="7671435"/>
          </a:xfrm>
          <a:prstGeom prst="rect">
            <a:avLst/>
          </a:prstGeom>
        </p:spPr>
      </p:pic>
      <p:sp>
        <p:nvSpPr>
          <p:cNvPr id="6" name="文本框 5"/>
          <p:cNvSpPr txBox="1"/>
          <p:nvPr/>
        </p:nvSpPr>
        <p:spPr>
          <a:xfrm>
            <a:off x="2138045" y="1914525"/>
            <a:ext cx="461581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cooltools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sp>
        <p:nvSpPr>
          <p:cNvPr id="7" name="文本框 6"/>
          <p:cNvSpPr txBox="1"/>
          <p:nvPr/>
        </p:nvSpPr>
        <p:spPr>
          <a:xfrm>
            <a:off x="2234565" y="2515870"/>
            <a:ext cx="297243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Result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8" name="文本框 7"/>
          <p:cNvSpPr txBox="1"/>
          <p:nvPr/>
        </p:nvSpPr>
        <p:spPr>
          <a:xfrm>
            <a:off x="3192780" y="10692765"/>
            <a:ext cx="9215755" cy="12496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The x-axis and y-axis represent binned eigenvalues</a:t>
            </a:r>
            <a:endParaRPr kumimoji="0" lang="en-US" altLang="zh-CN" sz="2400" b="1"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the top-left quadrant shows B-B interaction strength</a:t>
            </a:r>
            <a:endParaRPr kumimoji="0" lang="en-US" altLang="zh-CN" sz="2400" b="1" i="0" u="none" strike="noStrike" cap="none" spc="0" normalizeH="0" baseline="0">
              <a:ln>
                <a:noFill/>
              </a:ln>
              <a:solidFill>
                <a:srgbClr val="000000"/>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the bottom-right quadrant shows A-A interaction strength</a:t>
            </a:r>
            <a:endParaRPr kumimoji="0" lang="en-US" altLang="zh-CN" sz="2400" b="1" i="0" u="none" strike="noStrike" cap="none" spc="0" normalizeH="0" baseline="0">
              <a:ln>
                <a:noFill/>
              </a:ln>
              <a:solidFill>
                <a:srgbClr val="000000"/>
              </a:solidFill>
              <a:effectLst/>
              <a:uFillTx/>
              <a:latin typeface="+mn-lt"/>
              <a:ea typeface="+mn-ea"/>
              <a:cs typeface="+mn-cs"/>
              <a:sym typeface="Helvetica"/>
            </a:endParaRPr>
          </a:p>
        </p:txBody>
      </p:sp>
      <p:pic>
        <p:nvPicPr>
          <p:cNvPr id="9" name="图片 8"/>
          <p:cNvPicPr>
            <a:picLocks noChangeAspect="1"/>
          </p:cNvPicPr>
          <p:nvPr/>
        </p:nvPicPr>
        <p:blipFill>
          <a:blip r:embed="rId2"/>
          <a:stretch>
            <a:fillRect/>
          </a:stretch>
        </p:blipFill>
        <p:spPr>
          <a:xfrm>
            <a:off x="13570585" y="3997960"/>
            <a:ext cx="8421370" cy="6678295"/>
          </a:xfrm>
          <a:prstGeom prst="rect">
            <a:avLst/>
          </a:prstGeom>
        </p:spPr>
      </p:pic>
      <p:sp>
        <p:nvSpPr>
          <p:cNvPr id="10" name="文本框 9"/>
          <p:cNvSpPr txBox="1"/>
          <p:nvPr/>
        </p:nvSpPr>
        <p:spPr>
          <a:xfrm>
            <a:off x="14280515" y="11265535"/>
            <a:ext cx="8128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Strength=</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AA*BB</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AB*AB</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Wei Shi</a:t>
            </a:r>
            <a:endParaRPr 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Experiment Overview</a:t>
            </a:r>
            <a:endParaRPr 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6540" y="4050030"/>
            <a:ext cx="16251555" cy="6578600"/>
          </a:xfrm>
          <a:prstGeom prst="rect">
            <a:avLst/>
          </a:prstGeom>
        </p:spPr>
      </p:pic>
      <p:sp>
        <p:nvSpPr>
          <p:cNvPr id="11" name="Text Placeholder 1"/>
          <p:cNvSpPr>
            <a:spLocks noGrp="1"/>
          </p:cNvSpPr>
          <p:nvPr>
            <p:ph type="body" idx="1"/>
          </p:nvPr>
        </p:nvSpPr>
        <p:spPr>
          <a:xfrm>
            <a:off x="2032000" y="2472690"/>
            <a:ext cx="5659755" cy="1577340"/>
          </a:xfrm>
        </p:spPr>
        <p:txBody>
          <a:bodyPr/>
          <a:p>
            <a:pPr marL="610870" lvl="1" indent="-610870"/>
            <a:r>
              <a:rPr lang="en-US" sz="4400" dirty="0" err="1"/>
              <a:t>HiC Experiment</a:t>
            </a:r>
            <a:endParaRPr lang="zh-CN" altLang="en-US" sz="4400" dirty="0" err="1"/>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sp>
        <p:nvSpPr>
          <p:cNvPr id="6" name="文本框 5"/>
          <p:cNvSpPr txBox="1"/>
          <p:nvPr/>
        </p:nvSpPr>
        <p:spPr>
          <a:xfrm>
            <a:off x="755650" y="11687810"/>
            <a:ext cx="4073525" cy="64643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Lieberman-Aiden 2009</a:t>
            </a:r>
            <a:br>
              <a:rPr lang="en-US" dirty="0"/>
            </a:br>
            <a:r>
              <a:rPr lang="en-US" dirty="0"/>
              <a:t>R</a:t>
            </a:r>
            <a:r>
              <a:rPr lang="en-US" altLang="zh-CN" dirty="0"/>
              <a:t>ao 2014</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dirty="0">
                <a:sym typeface="+mn-ea"/>
              </a:rPr>
              <a:t>A/B transit</a:t>
            </a:r>
            <a:endParaRPr lang="zh-CN" altLang="en-US"/>
          </a:p>
        </p:txBody>
      </p:sp>
      <p:pic>
        <p:nvPicPr>
          <p:cNvPr id="5" name="图片 4"/>
          <p:cNvPicPr>
            <a:picLocks noChangeAspect="1"/>
          </p:cNvPicPr>
          <p:nvPr/>
        </p:nvPicPr>
        <p:blipFill>
          <a:blip r:embed="rId1"/>
          <a:stretch>
            <a:fillRect/>
          </a:stretch>
        </p:blipFill>
        <p:spPr>
          <a:xfrm>
            <a:off x="4789170" y="2015490"/>
            <a:ext cx="12454890" cy="9078595"/>
          </a:xfrm>
          <a:prstGeom prst="rect">
            <a:avLst/>
          </a:prstGeom>
        </p:spPr>
      </p:pic>
      <p:sp>
        <p:nvSpPr>
          <p:cNvPr id="6" name="文本框 5"/>
          <p:cNvSpPr txBox="1"/>
          <p:nvPr/>
        </p:nvSpPr>
        <p:spPr>
          <a:xfrm>
            <a:off x="6256020" y="11372215"/>
            <a:ext cx="1086104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 calculate the number of AB compartment switches between two samples</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Wei Shi</a:t>
            </a:r>
            <a:endParaRPr lang="en-US"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598930"/>
            <a:ext cx="6442075" cy="1037590"/>
          </a:xfrm>
        </p:spPr>
        <p:txBody>
          <a:bodyPr>
            <a:normAutofit/>
          </a:bodyPr>
          <a:lstStyle/>
          <a:p>
            <a:pPr marL="0" indent="0">
              <a:buNone/>
            </a:pPr>
            <a:r>
              <a:rPr lang="en-US" sz="3600" b="1" dirty="0"/>
              <a:t>- Compartment analysis</a:t>
            </a:r>
            <a:endParaRPr lang="en-US" altLang="zh-CN" sz="3600" dirty="0"/>
          </a:p>
        </p:txBody>
      </p:sp>
      <p:sp>
        <p:nvSpPr>
          <p:cNvPr id="3" name="Title 2"/>
          <p:cNvSpPr>
            <a:spLocks noGrp="1"/>
          </p:cNvSpPr>
          <p:nvPr>
            <p:ph type="title"/>
          </p:nvPr>
        </p:nvSpPr>
        <p:spPr/>
        <p:txBody>
          <a:bodyPr/>
          <a:lstStyle/>
          <a:p>
            <a:r>
              <a:rPr lang="en-US" altLang="zh-CN" dirty="0">
                <a:sym typeface="+mn-ea"/>
              </a:rPr>
              <a:t>Compartment related</a:t>
            </a:r>
            <a:endParaRPr lang="en-US" sz="4400" dirty="0"/>
          </a:p>
        </p:txBody>
      </p:sp>
      <p:sp>
        <p:nvSpPr>
          <p:cNvPr id="4" name="文本框 3"/>
          <p:cNvSpPr txBox="1"/>
          <p:nvPr/>
        </p:nvSpPr>
        <p:spPr>
          <a:xfrm>
            <a:off x="1565910" y="2618105"/>
            <a:ext cx="3738880" cy="7315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702310" y="4014470"/>
            <a:ext cx="14001750" cy="242760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00000"/>
              </a:lnSpc>
              <a:defRPr sz="1800" b="0">
                <a:solidFill>
                  <a:srgbClr val="FFFFFF"/>
                </a:solidFill>
                <a:latin typeface="Monaco"/>
                <a:ea typeface="Monaco"/>
                <a:cs typeface="Monaco"/>
                <a:sym typeface="Monaco"/>
              </a:defRPr>
            </a:pPr>
            <a:r>
              <a:rPr lang="en-US" altLang="zh-CN" sz="2800" dirty="0"/>
              <a:t>CDesk HiC compartment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-m /mnt/linzejie/CDesk_test/data/5.HiC/6.compartment/test.csv \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-o /mnt/linzejie/CDesk_test/result/5.HiC/6.compartment_1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(--GC /mnt/zhangzheting/pubdata/Xiewei/l2c/wt.100k.atac.bed \)</a:t>
            </a:r>
            <a:endParaRPr lang="en-US" altLang="zh-CN" sz="2800" dirty="0"/>
          </a:p>
          <a:p>
            <a:pPr algn="l" defTabSz="584200">
              <a:lnSpc>
                <a:spcPct val="100000"/>
              </a:lnSpc>
              <a:defRPr sz="1800" b="0">
                <a:solidFill>
                  <a:srgbClr val="FFFFFF"/>
                </a:solidFill>
                <a:latin typeface="Monaco"/>
                <a:ea typeface="Monaco"/>
                <a:cs typeface="Monaco"/>
                <a:sym typeface="Monaco"/>
              </a:defRPr>
            </a:pPr>
            <a:r>
              <a:rPr lang="en-US" altLang="zh-CN" sz="2800" dirty="0"/>
              <a:t>-t 30 --width 10 --height 8 </a:t>
            </a:r>
            <a:r>
              <a:rPr lang="en-US" altLang="zh-CN" sz="2800" dirty="0">
                <a:sym typeface="+mn-ea"/>
              </a:rPr>
              <a:t>-r 100000 -s mm10 </a:t>
            </a:r>
            <a:endParaRPr lang="en-US" altLang="zh-CN" sz="2800" dirty="0">
              <a:sym typeface="+mn-ea"/>
            </a:endParaRPr>
          </a:p>
        </p:txBody>
      </p:sp>
      <p:sp>
        <p:nvSpPr>
          <p:cNvPr id="7" name="Content Placeholder 2"/>
          <p:cNvSpPr>
            <a:spLocks noGrp="1"/>
          </p:cNvSpPr>
          <p:nvPr/>
        </p:nvSpPr>
        <p:spPr>
          <a:xfrm>
            <a:off x="1565910" y="673544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360045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pic>
        <p:nvPicPr>
          <p:cNvPr id="8" name="图片 7"/>
          <p:cNvPicPr>
            <a:picLocks noChangeAspect="1"/>
          </p:cNvPicPr>
          <p:nvPr/>
        </p:nvPicPr>
        <p:blipFill>
          <a:blip r:embed="rId1"/>
          <a:stretch>
            <a:fillRect/>
          </a:stretch>
        </p:blipFill>
        <p:spPr>
          <a:xfrm>
            <a:off x="15507970" y="1731010"/>
            <a:ext cx="4404360" cy="4404360"/>
          </a:xfrm>
          <a:prstGeom prst="rect">
            <a:avLst/>
          </a:prstGeom>
        </p:spPr>
      </p:pic>
      <p:pic>
        <p:nvPicPr>
          <p:cNvPr id="11" name="图片 10"/>
          <p:cNvPicPr>
            <a:picLocks noChangeAspect="1"/>
          </p:cNvPicPr>
          <p:nvPr/>
        </p:nvPicPr>
        <p:blipFill>
          <a:blip r:embed="rId2"/>
          <a:stretch>
            <a:fillRect/>
          </a:stretch>
        </p:blipFill>
        <p:spPr>
          <a:xfrm>
            <a:off x="20116800" y="2162175"/>
            <a:ext cx="3703320" cy="3162300"/>
          </a:xfrm>
          <a:prstGeom prst="rect">
            <a:avLst/>
          </a:prstGeom>
        </p:spPr>
      </p:pic>
      <p:pic>
        <p:nvPicPr>
          <p:cNvPr id="13" name="图片 12"/>
          <p:cNvPicPr>
            <a:picLocks noChangeAspect="1"/>
          </p:cNvPicPr>
          <p:nvPr/>
        </p:nvPicPr>
        <p:blipFill>
          <a:blip r:embed="rId3"/>
          <a:stretch>
            <a:fillRect/>
          </a:stretch>
        </p:blipFill>
        <p:spPr>
          <a:xfrm>
            <a:off x="12961620" y="7986395"/>
            <a:ext cx="3698240" cy="3731895"/>
          </a:xfrm>
          <a:prstGeom prst="rect">
            <a:avLst/>
          </a:prstGeom>
        </p:spPr>
      </p:pic>
      <p:pic>
        <p:nvPicPr>
          <p:cNvPr id="14" name="图片 13"/>
          <p:cNvPicPr>
            <a:picLocks noChangeAspect="1"/>
          </p:cNvPicPr>
          <p:nvPr/>
        </p:nvPicPr>
        <p:blipFill>
          <a:blip r:embed="rId4"/>
          <a:stretch>
            <a:fillRect/>
          </a:stretch>
        </p:blipFill>
        <p:spPr>
          <a:xfrm>
            <a:off x="16765905" y="6557645"/>
            <a:ext cx="4203065" cy="2811145"/>
          </a:xfrm>
          <a:prstGeom prst="rect">
            <a:avLst/>
          </a:prstGeom>
        </p:spPr>
      </p:pic>
      <p:pic>
        <p:nvPicPr>
          <p:cNvPr id="15" name="图片 14"/>
          <p:cNvPicPr>
            <a:picLocks noChangeAspect="1"/>
          </p:cNvPicPr>
          <p:nvPr/>
        </p:nvPicPr>
        <p:blipFill>
          <a:blip r:embed="rId5"/>
          <a:stretch>
            <a:fillRect/>
          </a:stretch>
        </p:blipFill>
        <p:spPr>
          <a:xfrm>
            <a:off x="16508730" y="9791065"/>
            <a:ext cx="4566285" cy="3136900"/>
          </a:xfrm>
          <a:prstGeom prst="rect">
            <a:avLst/>
          </a:prstGeom>
        </p:spPr>
      </p:pic>
      <p:pic>
        <p:nvPicPr>
          <p:cNvPr id="16" name="图片 15"/>
          <p:cNvPicPr>
            <a:picLocks noChangeAspect="1"/>
          </p:cNvPicPr>
          <p:nvPr/>
        </p:nvPicPr>
        <p:blipFill>
          <a:blip r:embed="rId6"/>
          <a:stretch>
            <a:fillRect/>
          </a:stretch>
        </p:blipFill>
        <p:spPr>
          <a:xfrm>
            <a:off x="21075015" y="7774940"/>
            <a:ext cx="3308985" cy="3277870"/>
          </a:xfrm>
          <a:prstGeom prst="rect">
            <a:avLst/>
          </a:prstGeom>
        </p:spPr>
      </p:pic>
      <p:graphicFrame>
        <p:nvGraphicFramePr>
          <p:cNvPr id="17" name="表格 16"/>
          <p:cNvGraphicFramePr>
            <a:graphicFrameLocks noGrp="1"/>
          </p:cNvGraphicFramePr>
          <p:nvPr>
            <p:custDataLst>
              <p:tags r:id="rId7"/>
            </p:custDataLst>
          </p:nvPr>
        </p:nvGraphicFramePr>
        <p:xfrm>
          <a:off x="973455" y="7315200"/>
          <a:ext cx="11868785" cy="5612130"/>
        </p:xfrm>
        <a:graphic>
          <a:graphicData uri="http://schemas.openxmlformats.org/drawingml/2006/table">
            <a:tbl>
              <a:tblPr>
                <a:tableStyleId>{5940675A-B579-460E-94D1-54222C63F5DA}</a:tableStyleId>
              </a:tblPr>
              <a:tblGrid>
                <a:gridCol w="3661410"/>
                <a:gridCol w="3509010"/>
                <a:gridCol w="4698365"/>
              </a:tblGrid>
              <a:tr h="529590">
                <a:tc>
                  <a:txBody>
                    <a:bodyPr/>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29590">
                <a:tc>
                  <a:txBody>
                    <a:bodyPr/>
                    <a:p>
                      <a:pPr marL="0" marR="0" algn="ctr">
                        <a:buNone/>
                      </a:pPr>
                      <a:r>
                        <a:rPr lang="en-US" sz="2800" b="0" kern="100">
                          <a:effectLst/>
                          <a:latin typeface="+mn-ea"/>
                        </a:rPr>
                        <a:t>-m,--meta</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altLang="zh-CN" sz="2800" b="0" kern="100">
                          <a:effectLst/>
                          <a:latin typeface="+mn-ea"/>
                          <a:cs typeface="+mn-ea"/>
                        </a:rPr>
                        <a:t>cool</a:t>
                      </a:r>
                      <a:r>
                        <a:rPr lang="zh-CN" altLang="en-US" sz="2800" b="0" kern="100">
                          <a:effectLst/>
                          <a:latin typeface="+mn-ea"/>
                          <a:cs typeface="+mn-ea"/>
                        </a:rPr>
                        <a:t>信息文件</a:t>
                      </a:r>
                      <a:endParaRPr lang="zh-CN" altLang="en-US" sz="2800" b="0" kern="100">
                        <a:effectLst/>
                        <a:latin typeface="+mn-ea"/>
                        <a:cs typeface="+mn-ea"/>
                      </a:endParaRPr>
                    </a:p>
                  </a:txBody>
                  <a:tcPr marL="68580" marR="68580" anchor="ctr"/>
                </a:tc>
                <a:tc>
                  <a:txBody>
                    <a:bodyPr/>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30225">
                <a:tc>
                  <a:txBody>
                    <a:bodyPr/>
                    <a:p>
                      <a:pPr marL="0" marR="0" algn="ctr">
                        <a:buNone/>
                      </a:pPr>
                      <a:r>
                        <a:rPr lang="en-US" sz="2800" b="0" kern="100">
                          <a:effectLst/>
                          <a:latin typeface="+mn-ea"/>
                        </a:rPr>
                        <a:t>-r,--resolution</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sz="2800" b="0" kern="100">
                          <a:effectLst/>
                          <a:latin typeface="+mn-ea"/>
                          <a:cs typeface="Times New Roman" panose="02020603050405020304" pitchFamily="18" charset="0"/>
                        </a:rPr>
                        <a:t>指定分辨率</a:t>
                      </a:r>
                      <a:endParaRPr lang="zh-CN"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530225">
                <a:tc>
                  <a:txBody>
                    <a:bodyPr/>
                    <a:p>
                      <a:pPr marL="0" marR="0" algn="ctr">
                        <a:buNone/>
                      </a:pPr>
                      <a:r>
                        <a:rPr lang="en-US" sz="2800" b="0" kern="100">
                          <a:effectLst/>
                          <a:latin typeface="+mn-ea"/>
                        </a:rPr>
                        <a:t>-o,--output</a:t>
                      </a:r>
                      <a:r>
                        <a:rPr lang="en-US" sz="2800" b="0" kern="100" baseline="30000">
                          <a:effectLst/>
                          <a:latin typeface="+mn-ea"/>
                          <a:sym typeface="+mn-ea"/>
                        </a:rPr>
                        <a:t>√</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zh-CN" sz="2800" b="0" kern="100">
                          <a:effectLst/>
                          <a:latin typeface="+mn-ea"/>
                        </a:rPr>
                        <a:t>输出文件夹</a:t>
                      </a:r>
                      <a:endParaRPr lang="zh-CN" sz="2800" b="0" kern="100">
                        <a:effectLst/>
                        <a:latin typeface="+mn-ea"/>
                      </a:endParaRPr>
                    </a:p>
                  </a:txBody>
                  <a:tcPr marL="68580" marR="68580" anchor="ctr"/>
                </a:tc>
                <a:tc>
                  <a:txBody>
                    <a:bodyPr/>
                    <a:p>
                      <a:pPr marL="0" marR="0" algn="ctr">
                        <a:buNone/>
                      </a:pPr>
                      <a:r>
                        <a:rPr lang="en-US" altLang="zh-CN" sz="2800" b="0" kern="100">
                          <a:effectLst/>
                          <a:latin typeface="+mn-ea"/>
                          <a:cs typeface="Times New Roman" panose="02020603050405020304" pitchFamily="18" charset="0"/>
                        </a:rPr>
                        <a:t>-</a:t>
                      </a:r>
                      <a:endParaRPr lang="en-US" altLang="zh-CN" sz="2800" b="0" kern="100">
                        <a:effectLst/>
                        <a:latin typeface="+mn-ea"/>
                        <a:cs typeface="Times New Roman" panose="02020603050405020304" pitchFamily="18" charset="0"/>
                      </a:endParaRPr>
                    </a:p>
                  </a:txBody>
                  <a:tcPr marL="68580" marR="68580" anchor="ctr"/>
                </a:tc>
              </a:tr>
              <a:tr h="872490">
                <a:tc>
                  <a:txBody>
                    <a:bodyPr/>
                    <a:p>
                      <a:pPr marL="0" marR="0" algn="ctr">
                        <a:buNone/>
                      </a:pPr>
                      <a:r>
                        <a:rPr lang="en-US" sz="2800" b="0" kern="100">
                          <a:effectLst/>
                          <a:latin typeface="+mn-ea"/>
                        </a:rPr>
                        <a:t>-t,--thread</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dirty="0">
                          <a:effectLst/>
                          <a:latin typeface="+mn-ea"/>
                          <a:cs typeface="+mn-ea"/>
                          <a:sym typeface="+mn-ea"/>
                        </a:rPr>
                        <a:t>进程数</a:t>
                      </a:r>
                      <a:endParaRPr lang="zh-CN" altLang="en-US" sz="2800" b="0" kern="100" dirty="0">
                        <a:effectLst/>
                        <a:latin typeface="+mn-ea"/>
                        <a:cs typeface="+mn-ea"/>
                        <a:sym typeface="+mn-ea"/>
                      </a:endParaRPr>
                    </a:p>
                  </a:txBody>
                  <a:tcPr marL="68580" marR="68580" anchor="ctr"/>
                </a:tc>
                <a:tc>
                  <a:txBody>
                    <a:bodyPr/>
                    <a:p>
                      <a:pPr marL="0" marR="0" algn="ctr">
                        <a:buNone/>
                      </a:pPr>
                      <a:r>
                        <a:rPr lang="zh-CN" altLang="en-US" sz="2800" b="0" kern="100">
                          <a:effectLst/>
                          <a:latin typeface="+mn-ea"/>
                        </a:rPr>
                        <a:t> </a:t>
                      </a:r>
                      <a:r>
                        <a:rPr lang="en-US" altLang="zh-CN" sz="2800" b="0" kern="100">
                          <a:effectLst/>
                          <a:latin typeface="+mn-ea"/>
                        </a:rPr>
                        <a:t>20</a:t>
                      </a:r>
                      <a:endParaRPr lang="en-US" altLang="zh-CN" sz="2800" b="0" kern="100">
                        <a:effectLst/>
                        <a:latin typeface="+mn-ea"/>
                        <a:cs typeface="Times New Roman" panose="02020603050405020304" pitchFamily="18" charset="0"/>
                      </a:endParaRPr>
                    </a:p>
                  </a:txBody>
                  <a:tcPr marL="68580" marR="68580" anchor="ctr"/>
                </a:tc>
              </a:tr>
              <a:tr h="529590">
                <a:tc>
                  <a:txBody>
                    <a:bodyPr/>
                    <a:p>
                      <a:pPr marL="0" marR="0" algn="ctr">
                        <a:buNone/>
                      </a:pPr>
                      <a:r>
                        <a:rPr lang="en-US" sz="2800" b="0" kern="100">
                          <a:effectLst/>
                          <a:latin typeface="+mn-ea"/>
                        </a:rPr>
                        <a:t>--GC</a:t>
                      </a:r>
                      <a:endParaRPr lang="en-US"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cs typeface="+mn-ea"/>
                        </a:rPr>
                        <a:t>GC</a:t>
                      </a:r>
                      <a:r>
                        <a:rPr lang="zh-CN" altLang="en-US" sz="2800" b="0" kern="100">
                          <a:effectLst/>
                          <a:latin typeface="+mn-ea"/>
                          <a:cs typeface="+mn-ea"/>
                        </a:rPr>
                        <a:t>文件</a:t>
                      </a:r>
                      <a:endParaRPr lang="zh-CN" altLang="en-US" sz="2800" b="0" kern="100">
                        <a:effectLst/>
                        <a:latin typeface="+mn-ea"/>
                        <a:cs typeface="+mn-ea"/>
                      </a:endParaRPr>
                    </a:p>
                  </a:txBody>
                  <a:tcPr marL="68580" marR="68580" anchor="ctr"/>
                </a:tc>
                <a:tc>
                  <a:txBody>
                    <a:bodyPr/>
                    <a:p>
                      <a:pPr marL="0" marR="0" algn="ctr">
                        <a:buNone/>
                      </a:pPr>
                      <a:endParaRPr lang="zh-CN" altLang="en-US" sz="2800" b="0" kern="100" dirty="0">
                        <a:effectLst/>
                        <a:latin typeface="+mn-ea"/>
                        <a:cs typeface="Times New Roman" panose="02020603050405020304" pitchFamily="18" charset="0"/>
                      </a:endParaRPr>
                    </a:p>
                  </a:txBody>
                  <a:tcPr marL="68580" marR="68580" anchor="ctr"/>
                </a:tc>
              </a:tr>
              <a:tr h="1031875">
                <a:tc>
                  <a:txBody>
                    <a:bodyPr/>
                    <a:p>
                      <a:pPr marL="0" marR="0" algn="ctr">
                        <a:buNone/>
                      </a:pPr>
                      <a:r>
                        <a:rPr lang="en-US" altLang="en-US" sz="2800" b="0" kern="100">
                          <a:effectLst/>
                          <a:latin typeface="+mn-ea"/>
                          <a:cs typeface="Times New Roman" panose="02020603050405020304" pitchFamily="18" charset="0"/>
                        </a:rPr>
                        <a:t>-s,--species</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物种</a:t>
                      </a:r>
                      <a:endParaRPr lang="zh-CN" altLang="en-US" sz="2800" b="0" kern="100">
                        <a:effectLst/>
                        <a:latin typeface="+mn-ea"/>
                        <a:cs typeface="+mn-ea"/>
                      </a:endParaRPr>
                    </a:p>
                  </a:txBody>
                  <a:tcPr marL="68580" marR="68580" anchor="ctr"/>
                </a:tc>
                <a:tc>
                  <a:txBody>
                    <a:bodyPr/>
                    <a:p>
                      <a:pPr marL="0" marR="0" algn="ctr">
                        <a:buNone/>
                      </a:pPr>
                      <a:r>
                        <a:rPr lang="en-US" altLang="zh-CN" sz="2800" b="0" kern="100">
                          <a:effectLst/>
                          <a:latin typeface="+mn-ea"/>
                          <a:cs typeface="Times New Roman" panose="02020603050405020304" pitchFamily="18" charset="0"/>
                          <a:sym typeface="+mn-ea"/>
                        </a:rPr>
                        <a:t>mm10,rn7,hg38,susScr11,galGal6,mm10_plusmajsat</a:t>
                      </a:r>
                      <a:endParaRPr lang="zh-CN" altLang="en-US" sz="2800" b="0" kern="100" dirty="0">
                        <a:effectLst/>
                        <a:latin typeface="+mn-ea"/>
                        <a:cs typeface="Times New Roman" panose="02020603050405020304" pitchFamily="18" charset="0"/>
                      </a:endParaRPr>
                    </a:p>
                  </a:txBody>
                  <a:tcPr marL="68580" marR="68580" anchor="ctr"/>
                </a:tc>
              </a:tr>
              <a:tr h="528955">
                <a:tc>
                  <a:txBody>
                    <a:bodyPr/>
                    <a:p>
                      <a:pPr marL="0" marR="0" algn="ctr">
                        <a:buNone/>
                      </a:pPr>
                      <a:r>
                        <a:rPr lang="en-US" altLang="en-US" sz="2800" b="0" kern="100">
                          <a:effectLst/>
                          <a:latin typeface="+mn-ea"/>
                          <a:cs typeface="Times New Roman" panose="02020603050405020304" pitchFamily="18" charset="0"/>
                        </a:rPr>
                        <a:t>--width</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作图宽度</a:t>
                      </a:r>
                      <a:endParaRPr lang="zh-CN" altLang="en-US" sz="2800" b="0" kern="100">
                        <a:effectLst/>
                        <a:latin typeface="+mn-ea"/>
                        <a:cs typeface="+mn-ea"/>
                      </a:endParaRPr>
                    </a:p>
                  </a:txBody>
                  <a:tcPr marL="68580" marR="68580" anchor="ctr"/>
                </a:tc>
                <a:tc>
                  <a:txBody>
                    <a:bodyPr/>
                    <a:p>
                      <a:pPr marL="0" marR="0" algn="ctr">
                        <a:buNone/>
                      </a:pPr>
                      <a:endParaRPr lang="zh-CN" altLang="en-US" sz="2800" b="0" kern="100" dirty="0">
                        <a:effectLst/>
                        <a:latin typeface="+mn-ea"/>
                        <a:cs typeface="Times New Roman" panose="02020603050405020304" pitchFamily="18" charset="0"/>
                      </a:endParaRPr>
                    </a:p>
                  </a:txBody>
                  <a:tcPr marL="68580" marR="68580" anchor="ctr"/>
                </a:tc>
              </a:tr>
              <a:tr h="529590">
                <a:tc>
                  <a:txBody>
                    <a:bodyPr/>
                    <a:p>
                      <a:pPr marL="0" marR="0" algn="ctr">
                        <a:buNone/>
                      </a:pPr>
                      <a:r>
                        <a:rPr lang="en-US" altLang="en-US" sz="2800" b="0" kern="100">
                          <a:effectLst/>
                          <a:latin typeface="+mn-ea"/>
                          <a:cs typeface="Times New Roman" panose="02020603050405020304" pitchFamily="18" charset="0"/>
                        </a:rPr>
                        <a:t>--height</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作图高度</a:t>
                      </a:r>
                      <a:endParaRPr lang="zh-CN" altLang="en-US" sz="2800" b="0" kern="100">
                        <a:effectLst/>
                        <a:latin typeface="+mn-ea"/>
                        <a:cs typeface="+mn-ea"/>
                      </a:endParaRPr>
                    </a:p>
                  </a:txBody>
                  <a:tcPr marL="68580" marR="68580" anchor="ctr"/>
                </a:tc>
                <a:tc>
                  <a:txBody>
                    <a:bodyPr/>
                    <a:p>
                      <a:pPr marL="0" marR="0" algn="ctr">
                        <a:buNone/>
                      </a:pPr>
                      <a:endParaRPr lang="zh-CN" altLang="en-US" sz="2800" b="0" kern="100" dirty="0">
                        <a:effectLst/>
                        <a:latin typeface="+mn-ea"/>
                        <a:cs typeface="Times New Roman" panose="02020603050405020304" pitchFamily="18" charset="0"/>
                      </a:endParaRPr>
                    </a:p>
                  </a:txBody>
                  <a:tcPr marL="68580" marR="68580" anchor="ctr"/>
                </a:tc>
              </a:tr>
            </a:tbl>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Loop calling</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a:t>Loop calling</a:t>
            </a:r>
            <a:endParaRPr lang="en-US" dirty="0"/>
          </a:p>
          <a:p>
            <a:pPr lvl="1"/>
            <a:r>
              <a:rPr lang="en-US" dirty="0"/>
              <a:t>Aggregate plot; loop strength</a:t>
            </a:r>
            <a:endParaRPr lang="en-US" dirty="0"/>
          </a:p>
          <a:p>
            <a:pPr lvl="1"/>
            <a:r>
              <a:rPr lang="en-US" dirty="0"/>
              <a:t>Bedpe files; arc files</a:t>
            </a:r>
            <a:endParaRPr lang="en-US" dirty="0"/>
          </a:p>
          <a:p>
            <a:pPr marL="0" lvl="1" indent="0">
              <a:buNone/>
            </a:pPr>
            <a:endParaRPr lang="en-US" sz="4400" dirty="0"/>
          </a:p>
          <a:p>
            <a:pPr marL="444500" lvl="1" indent="0">
              <a:buNone/>
            </a:pPr>
            <a:endParaRPr lang="en-US" dirty="0"/>
          </a:p>
        </p:txBody>
      </p:sp>
      <p:sp>
        <p:nvSpPr>
          <p:cNvPr id="9" name="文本框 8"/>
          <p:cNvSpPr txBox="1"/>
          <p:nvPr/>
        </p:nvSpPr>
        <p:spPr>
          <a:xfrm>
            <a:off x="9179852" y="10141681"/>
            <a:ext cx="14738009" cy="137537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FF0000"/>
                </a:solidFill>
                <a:effectLst/>
                <a:uFillTx/>
                <a:latin typeface="+mn-lt"/>
                <a:ea typeface="+mn-ea"/>
                <a:cs typeface="+mn-cs"/>
                <a:sym typeface="Helvetica"/>
              </a:rPr>
              <a:t>Multi high/middle resolutions!</a:t>
            </a:r>
            <a:endParaRPr kumimoji="0" lang="zh-CN" altLang="en-US" sz="8000" b="1" i="0" u="none" strike="noStrike" cap="none" spc="0" normalizeH="0" baseline="0" dirty="0">
              <a:ln>
                <a:noFill/>
              </a:ln>
              <a:solidFill>
                <a:srgbClr val="FF0000"/>
              </a:solidFill>
              <a:effectLst/>
              <a:uFillTx/>
              <a:latin typeface="+mn-lt"/>
              <a:ea typeface="+mn-ea"/>
              <a:cs typeface="+mn-cs"/>
              <a:sym typeface="Helvetica"/>
            </a:endParaRPr>
          </a:p>
        </p:txBody>
      </p:sp>
      <p:pic>
        <p:nvPicPr>
          <p:cNvPr id="4" name="图片 3"/>
          <p:cNvPicPr>
            <a:picLocks noChangeAspect="1"/>
          </p:cNvPicPr>
          <p:nvPr/>
        </p:nvPicPr>
        <p:blipFill>
          <a:blip r:embed="rId1"/>
          <a:stretch>
            <a:fillRect/>
          </a:stretch>
        </p:blipFill>
        <p:spPr>
          <a:xfrm>
            <a:off x="11994217" y="3499876"/>
            <a:ext cx="6724650" cy="490537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Loop calling</a:t>
            </a:r>
            <a:endParaRPr lang="en-US" dirty="0"/>
          </a:p>
        </p:txBody>
      </p:sp>
      <p:sp>
        <p:nvSpPr>
          <p:cNvPr id="8" name="Text Placeholder 1"/>
          <p:cNvSpPr>
            <a:spLocks noGrp="1"/>
          </p:cNvSpPr>
          <p:nvPr>
            <p:ph type="body" idx="1"/>
          </p:nvPr>
        </p:nvSpPr>
        <p:spPr>
          <a:xfrm>
            <a:off x="0" y="1570990"/>
            <a:ext cx="9041130" cy="1448435"/>
          </a:xfrm>
        </p:spPr>
        <p:txBody>
          <a:bodyPr>
            <a:normAutofit/>
          </a:bodyPr>
          <a:lstStyle/>
          <a:p>
            <a:r>
              <a:rPr lang="en-US" altLang="zh-CN" dirty="0"/>
              <a:t>Chromatin loops</a:t>
            </a:r>
            <a:endParaRPr lang="en-US" altLang="zh-CN" dirty="0"/>
          </a:p>
        </p:txBody>
      </p:sp>
      <p:pic>
        <p:nvPicPr>
          <p:cNvPr id="11" name="图片 10"/>
          <p:cNvPicPr/>
          <p:nvPr/>
        </p:nvPicPr>
        <p:blipFill>
          <a:blip r:embed="rId1"/>
          <a:srcRect l="14488" t="11944" r="8816" b="4852"/>
          <a:stretch>
            <a:fillRect/>
          </a:stretch>
        </p:blipFill>
        <p:spPr>
          <a:xfrm>
            <a:off x="17005300" y="5892800"/>
            <a:ext cx="5837555" cy="6574155"/>
          </a:xfrm>
          <a:prstGeom prst="rect">
            <a:avLst/>
          </a:prstGeom>
        </p:spPr>
      </p:pic>
      <p:sp>
        <p:nvSpPr>
          <p:cNvPr id="5" name="文本框 4"/>
          <p:cNvSpPr txBox="1"/>
          <p:nvPr/>
        </p:nvSpPr>
        <p:spPr>
          <a:xfrm>
            <a:off x="0" y="12466955"/>
            <a:ext cx="14665960" cy="805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1600" b="1" i="0" u="none" strike="noStrike" cap="none" spc="0" normalizeH="0" baseline="0">
                <a:ln>
                  <a:noFill/>
                </a:ln>
                <a:solidFill>
                  <a:srgbClr val="000000"/>
                </a:solidFill>
                <a:effectLst/>
                <a:uFillTx/>
                <a:latin typeface="+mn-lt"/>
                <a:ea typeface="+mn-ea"/>
                <a:cs typeface="+mn-cs"/>
                <a:sym typeface="Helvetica"/>
              </a:rPr>
              <a:t>Rao SS, Huntley MH, Durand NC, Stamenova EK, Bochkov ID, Robinson JT, Sanborn AL, Machol I, Omer AD, Lander ES, Aiden EL. A 3D map of the human genome at kilobase resolution reveals principles of chromatin looping. Cell. 2014 Dec 18;159(7):1665-80.</a:t>
            </a:r>
            <a:endParaRPr kumimoji="0" lang="en-US" altLang="zh-CN" sz="1600" b="1" i="0" u="none" strike="noStrike" cap="none" spc="0" normalizeH="0" baseline="0">
              <a:ln>
                <a:noFill/>
              </a:ln>
              <a:solidFill>
                <a:srgbClr val="000000"/>
              </a:solidFill>
              <a:effectLst/>
              <a:uFillTx/>
              <a:latin typeface="+mn-lt"/>
              <a:ea typeface="+mn-ea"/>
              <a:cs typeface="+mn-cs"/>
              <a:sym typeface="Helvetica"/>
            </a:endParaRPr>
          </a:p>
        </p:txBody>
      </p:sp>
      <p:sp>
        <p:nvSpPr>
          <p:cNvPr id="6" name="文本框 5"/>
          <p:cNvSpPr txBox="1"/>
          <p:nvPr/>
        </p:nvSpPr>
        <p:spPr>
          <a:xfrm>
            <a:off x="0" y="3235325"/>
            <a:ext cx="13366115" cy="8433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Chromatin can form loop structures in 3D space, allowing distant chromatin regions to come into close proximity. ≈ 50% of human genes participate in long-range chromatin interactions through chromatin looping. </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This structural organization enables regulatory elements that are far apart in linear distance to meet in space, thereby modulating biological processes—for example, by bringing promoters and enhancers into proximity to facilitate transcription initiation. </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In this process, enhancer elements that interact with promoters can recruit a variety of protein complexes, such as mediator complexes, the pre-initiation complex (PIC), and cell-specific transcription factors. </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Additionally, several factors contribute to chromatin looping, including architectural proteins (mainly CTCF and Cohesin), co-activators, and non-coding RNAs (ncRNAs).</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p:txBody>
      </p:sp>
      <p:pic>
        <p:nvPicPr>
          <p:cNvPr id="7" name="图片 6"/>
          <p:cNvPicPr>
            <a:picLocks noChangeAspect="1"/>
          </p:cNvPicPr>
          <p:nvPr/>
        </p:nvPicPr>
        <p:blipFill>
          <a:blip r:embed="rId2"/>
          <a:stretch>
            <a:fillRect/>
          </a:stretch>
        </p:blipFill>
        <p:spPr>
          <a:xfrm>
            <a:off x="19916140" y="2155825"/>
            <a:ext cx="3701415" cy="3151505"/>
          </a:xfrm>
          <a:prstGeom prst="rect">
            <a:avLst/>
          </a:prstGeom>
        </p:spPr>
      </p:pic>
      <p:pic>
        <p:nvPicPr>
          <p:cNvPr id="10" name="图片 9"/>
          <p:cNvPicPr>
            <a:picLocks noChangeAspect="1"/>
          </p:cNvPicPr>
          <p:nvPr/>
        </p:nvPicPr>
        <p:blipFill>
          <a:blip r:embed="rId3"/>
          <a:stretch>
            <a:fillRect/>
          </a:stretch>
        </p:blipFill>
        <p:spPr>
          <a:xfrm>
            <a:off x="13484225" y="2155825"/>
            <a:ext cx="5898515" cy="3225800"/>
          </a:xfrm>
          <a:prstGeom prst="rect">
            <a:avLst/>
          </a:prstGeom>
        </p:spPr>
      </p:pic>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Loop calling</a:t>
            </a:r>
            <a:endParaRPr lang="en-US" dirty="0"/>
          </a:p>
        </p:txBody>
      </p:sp>
      <p:sp>
        <p:nvSpPr>
          <p:cNvPr id="6" name="文本框 5"/>
          <p:cNvSpPr txBox="1"/>
          <p:nvPr/>
        </p:nvSpPr>
        <p:spPr>
          <a:xfrm>
            <a:off x="0" y="3293110"/>
            <a:ext cx="16482695" cy="74510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610870" marR="0"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Use fanc loops to call loops in Hi-C matrices using the </a:t>
            </a:r>
            <a:r>
              <a:rPr kumimoji="0" lang="en-US" altLang="zh-CN" b="0" i="0" u="sng"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HICCUPS algorithm</a:t>
            </a:r>
            <a:endParaRPr kumimoji="0" lang="en-US" altLang="zh-CN" b="0" i="0" u="sng"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1525270" marR="0" lvl="2" indent="-610870" algn="l" defTabSz="821690" rtl="0" fontAlgn="auto" latinLnBrk="0" hangingPunct="1">
              <a:lnSpc>
                <a:spcPct val="100000"/>
              </a:lnSpc>
              <a:spcBef>
                <a:spcPts val="3000"/>
              </a:spcBef>
              <a:spcAft>
                <a:spcPts val="0"/>
              </a:spcAft>
              <a:buClrTx/>
              <a:buSzPct val="100000"/>
              <a:buFont typeface="+mj-lt"/>
              <a:buAutoNum type="alphaLcParen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Annotate pixels with local enrichment, probability, and mappability information</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1525270" marR="0" lvl="2" indent="-610870" algn="l" defTabSz="821690" rtl="0" fontAlgn="auto" latinLnBrk="0" hangingPunct="1">
              <a:lnSpc>
                <a:spcPct val="100000"/>
              </a:lnSpc>
              <a:spcBef>
                <a:spcPts val="3000"/>
              </a:spcBef>
              <a:spcAft>
                <a:spcPts val="0"/>
              </a:spcAft>
              <a:buClrTx/>
              <a:buSzPct val="100000"/>
              <a:buFont typeface="+mj-lt"/>
              <a:buAutoNum type="alphaLcParen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Filter pixels based on suitable cutoffs to identify pixels that are part of a loop</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1525270" marR="0" lvl="2" indent="-610870" algn="l" defTabSz="821690" rtl="0" fontAlgn="auto" latinLnBrk="0" hangingPunct="1">
              <a:lnSpc>
                <a:spcPct val="100000"/>
              </a:lnSpc>
              <a:spcBef>
                <a:spcPts val="3000"/>
              </a:spcBef>
              <a:spcAft>
                <a:spcPts val="0"/>
              </a:spcAft>
              <a:buClrTx/>
              <a:buSzPct val="100000"/>
              <a:buFont typeface="+mj-lt"/>
              <a:buAutoNum type="alphaLcParen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Merge nearby pixels into a single loop call</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610870" marR="0" lvl="1" indent="-610870" algn="l" defTabSz="821690" rtl="0" fontAlgn="auto" latinLnBrk="0" hangingPunct="1">
              <a:lnSpc>
                <a:spcPct val="100000"/>
              </a:lnSpc>
              <a:spcBef>
                <a:spcPts val="3000"/>
              </a:spcBef>
              <a:spcAft>
                <a:spcPts val="0"/>
              </a:spcAft>
              <a:buClrTx/>
              <a:buSzPct val="145000"/>
              <a:buChar char="-"/>
            </a:pPr>
            <a:r>
              <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Included the filter applied by Rao and Huntley et al. in their original HICCUPS algorithm. </a:t>
            </a:r>
            <a:endParaRPr kumimoji="0" lang="en-US" altLang="zh-CN"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a:p>
            <a:pPr marL="1068070" marR="0" lvl="2" indent="-610870" algn="l" defTabSz="821690" rtl="0" fontAlgn="auto" latinLnBrk="0" hangingPunct="1">
              <a:lnSpc>
                <a:spcPct val="100000"/>
              </a:lnSpc>
              <a:spcBef>
                <a:spcPts val="3000"/>
              </a:spcBef>
              <a:spcAft>
                <a:spcPts val="0"/>
              </a:spcAft>
              <a:buClrTx/>
              <a:buSzPct val="145000"/>
              <a:buChar char="-"/>
            </a:pPr>
            <a:r>
              <a:rPr kumimoji="0" lang="en-US" altLang="zh-CN" sz="2800"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rPr>
              <a:t>It only retains peaks that are at least 2-fold enriched over either the donut or lower-left neighborhood, at least 1.5-fold enriched over the horizontal and vertical neighborhoods, at least 1.75-fold enriched over both the donut and lower-left neighborhood, and have an FDR &lt;= 0.1 in every neighborhood.</a:t>
            </a:r>
            <a:endParaRPr kumimoji="0" lang="en-US" altLang="zh-CN" sz="2800" b="0" i="0" u="none" strike="noStrike" cap="none" spc="0" normalizeH="0" baseline="0" dirty="0">
              <a:solidFill>
                <a:srgbClr val="000000"/>
              </a:solidFill>
              <a:uFillTx/>
              <a:latin typeface="Arial" panose="020B0604020202020204" pitchFamily="34" charset="0"/>
              <a:ea typeface="+mn-ea"/>
              <a:cs typeface="Arial" panose="020B0604020202020204" pitchFamily="34" charset="0"/>
              <a:sym typeface="Helvetica"/>
            </a:endParaRPr>
          </a:p>
        </p:txBody>
      </p:sp>
      <p:pic>
        <p:nvPicPr>
          <p:cNvPr id="4" name="图片 3"/>
          <p:cNvPicPr>
            <a:picLocks noChangeAspect="1"/>
          </p:cNvPicPr>
          <p:nvPr/>
        </p:nvPicPr>
        <p:blipFill>
          <a:blip r:embed="rId1"/>
          <a:stretch>
            <a:fillRect/>
          </a:stretch>
        </p:blipFill>
        <p:spPr>
          <a:xfrm>
            <a:off x="17475835" y="2093595"/>
            <a:ext cx="4338320" cy="9757410"/>
          </a:xfrm>
          <a:prstGeom prst="rect">
            <a:avLst/>
          </a:prstGeom>
        </p:spPr>
      </p:pic>
      <p:sp>
        <p:nvSpPr>
          <p:cNvPr id="9" name="文本框 8"/>
          <p:cNvSpPr txBox="1"/>
          <p:nvPr/>
        </p:nvSpPr>
        <p:spPr>
          <a:xfrm>
            <a:off x="0" y="12466955"/>
            <a:ext cx="14665960" cy="805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1600" b="1" i="0" u="none" strike="noStrike" cap="none" spc="0" normalizeH="0" baseline="0">
                <a:ln>
                  <a:noFill/>
                </a:ln>
                <a:solidFill>
                  <a:srgbClr val="000000"/>
                </a:solidFill>
                <a:effectLst/>
                <a:uFillTx/>
                <a:latin typeface="+mn-lt"/>
                <a:ea typeface="+mn-ea"/>
                <a:cs typeface="+mn-cs"/>
                <a:sym typeface="Helvetica"/>
              </a:rPr>
              <a:t>Rao SS, Huntley MH, Durand NC, Stamenova EK, Bochkov ID, Robinson JT, Sanborn AL, Machol I, Omer AD, Lander ES, Aiden EL. A 3D map of the human genome at kilobase resolution reveals principles of chromatin looping. Cell. 2014 Dec 18;159(7):1665-80.</a:t>
            </a:r>
            <a:endParaRPr kumimoji="0" lang="en-US" altLang="zh-CN" sz="1600" b="1" i="0" u="none" strike="noStrike" cap="none" spc="0" normalizeH="0" baseline="0">
              <a:ln>
                <a:noFill/>
              </a:ln>
              <a:solidFill>
                <a:srgbClr val="000000"/>
              </a:solidFill>
              <a:effectLst/>
              <a:uFillTx/>
              <a:latin typeface="+mn-lt"/>
              <a:ea typeface="+mn-ea"/>
              <a:cs typeface="+mn-cs"/>
              <a:sym typeface="Helvetica"/>
            </a:endParaRPr>
          </a:p>
        </p:txBody>
      </p:sp>
      <p:sp>
        <p:nvSpPr>
          <p:cNvPr id="7"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Loop calling </a:t>
            </a:r>
            <a:endParaRPr lang="en-US" altLang="zh-CN" sz="3600" dirty="0"/>
          </a:p>
        </p:txBody>
      </p:sp>
      <p:sp>
        <p:nvSpPr>
          <p:cNvPr id="3" name="Title 2"/>
          <p:cNvSpPr>
            <a:spLocks noGrp="1"/>
          </p:cNvSpPr>
          <p:nvPr>
            <p:ph type="title"/>
          </p:nvPr>
        </p:nvSpPr>
        <p:spPr/>
        <p:txBody>
          <a:bodyPr/>
          <a:lstStyle/>
          <a:p>
            <a:r>
              <a:rPr lang="en-US" sz="4400" dirty="0"/>
              <a:t>Loop Calling</a:t>
            </a:r>
            <a:endParaRPr lang="en-US"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702310" y="4540250"/>
            <a:ext cx="14878050" cy="271589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00000"/>
              </a:lnSpc>
              <a:defRPr sz="1800" b="0">
                <a:solidFill>
                  <a:srgbClr val="FFFFFF"/>
                </a:solidFill>
                <a:latin typeface="Monaco"/>
                <a:ea typeface="Monaco"/>
                <a:cs typeface="Monaco"/>
                <a:sym typeface="Monaco"/>
              </a:defRPr>
            </a:pPr>
            <a:r>
              <a:rPr lang="en-US" altLang="zh-CN" sz="2400" dirty="0"/>
              <a:t>CDesk HiC loop \</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r>
              <a:rPr lang="en-US" altLang="zh-CN" sz="2400" dirty="0"/>
              <a:t>-i /mnt/linzejie/CDesk_test/result/5.HiC/matrix/cool_to_juicerhic/Hi-C_8-cell.100k.hic \</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r>
              <a:rPr lang="en-US" altLang="zh-CN" sz="2400" dirty="0"/>
              <a:t>-o /mnt/linzejie/CDesk_test/result/5.HiC/7.loop/juicerhic</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endParaRPr lang="en-US" altLang="zh-CN" sz="2400" dirty="0"/>
          </a:p>
          <a:p>
            <a:pPr algn="l" defTabSz="584200">
              <a:lnSpc>
                <a:spcPct val="100000"/>
              </a:lnSpc>
              <a:defRPr sz="1800" b="0">
                <a:solidFill>
                  <a:srgbClr val="FFFFFF"/>
                </a:solidFill>
                <a:latin typeface="Monaco"/>
                <a:ea typeface="Monaco"/>
                <a:cs typeface="Monaco"/>
                <a:sym typeface="Monaco"/>
              </a:defRPr>
            </a:pPr>
            <a:r>
              <a:rPr lang="en-US" altLang="zh-CN" sz="2400" dirty="0">
                <a:sym typeface="+mn-ea"/>
              </a:rPr>
              <a:t>CDesk HiC loop \</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r>
              <a:rPr lang="en-US" altLang="zh-CN" sz="2400" dirty="0">
                <a:sym typeface="+mn-ea"/>
              </a:rPr>
              <a:t>-i /mnt/zhangzheting/cdesk_development/HIC/loop/Hi-C_ICM.100k.ice.hic \</a:t>
            </a:r>
            <a:endParaRPr lang="en-US" altLang="zh-CN" sz="2400" dirty="0"/>
          </a:p>
          <a:p>
            <a:pPr indent="457200" algn="l" defTabSz="584200">
              <a:lnSpc>
                <a:spcPct val="100000"/>
              </a:lnSpc>
              <a:defRPr sz="1800" b="0">
                <a:solidFill>
                  <a:srgbClr val="FFFFFF"/>
                </a:solidFill>
                <a:latin typeface="Monaco"/>
                <a:ea typeface="Monaco"/>
                <a:cs typeface="Monaco"/>
                <a:sym typeface="Monaco"/>
              </a:defRPr>
            </a:pPr>
            <a:r>
              <a:rPr lang="en-US" altLang="zh-CN" sz="2400" dirty="0">
                <a:sym typeface="+mn-ea"/>
              </a:rPr>
              <a:t>-o </a:t>
            </a:r>
            <a:r>
              <a:rPr lang="en-US" altLang="zh-CN" sz="2400" dirty="0"/>
              <a:t>/mnt/linzejie/CDesk_test/result/5.HiC/7.loop/fanc</a:t>
            </a:r>
            <a:endParaRPr lang="en-US" altLang="zh-CN" sz="2400" dirty="0"/>
          </a:p>
        </p:txBody>
      </p:sp>
      <p:sp>
        <p:nvSpPr>
          <p:cNvPr id="7" name="Content Placeholder 2"/>
          <p:cNvSpPr>
            <a:spLocks noGrp="1"/>
          </p:cNvSpPr>
          <p:nvPr/>
        </p:nvSpPr>
        <p:spPr>
          <a:xfrm>
            <a:off x="1758950" y="810260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2225040" y="8702040"/>
          <a:ext cx="9052560" cy="3889375"/>
        </p:xfrm>
        <a:graphic>
          <a:graphicData uri="http://schemas.openxmlformats.org/drawingml/2006/table">
            <a:tbl>
              <a:tblPr>
                <a:tableStyleId>{5940675A-B579-460E-94D1-54222C63F5DA}</a:tableStyleId>
              </a:tblPr>
              <a:tblGrid>
                <a:gridCol w="2423160"/>
                <a:gridCol w="4984115"/>
                <a:gridCol w="1645285"/>
              </a:tblGrid>
              <a:tr h="584835">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85470">
                <a:tc>
                  <a:txBody>
                    <a:bodyPr/>
                    <a:lstStyle/>
                    <a:p>
                      <a:pPr marL="0" marR="0" algn="ctr">
                        <a:buNone/>
                      </a:pPr>
                      <a:r>
                        <a:rPr lang="en-US" sz="2800" b="0" kern="100">
                          <a:effectLst/>
                          <a:latin typeface="+mn-ea"/>
                        </a:rPr>
                        <a:t>-i</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cs typeface="+mn-ea"/>
                        </a:rPr>
                        <a:t>fanc</a:t>
                      </a:r>
                      <a:r>
                        <a:rPr lang="zh-CN" altLang="en-US" sz="2800" b="0" kern="100">
                          <a:effectLst/>
                          <a:latin typeface="+mn-ea"/>
                          <a:cs typeface="+mn-ea"/>
                        </a:rPr>
                        <a:t>支持输入的</a:t>
                      </a:r>
                      <a:r>
                        <a:rPr lang="en-US" altLang="zh-CN" sz="2800" b="0" kern="100">
                          <a:effectLst/>
                          <a:latin typeface="+mn-ea"/>
                          <a:cs typeface="+mn-ea"/>
                        </a:rPr>
                        <a:t>hic</a:t>
                      </a:r>
                      <a:r>
                        <a:rPr lang="zh-CN" altLang="en-US" sz="2800" b="0" kern="100">
                          <a:effectLst/>
                          <a:latin typeface="+mn-ea"/>
                          <a:cs typeface="+mn-ea"/>
                        </a:rPr>
                        <a:t>文件</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84835">
                <a:tc>
                  <a:txBody>
                    <a:bodyPr/>
                    <a:lstStyle/>
                    <a:p>
                      <a:pPr marL="0" marR="0" algn="ctr">
                        <a:buNone/>
                      </a:pPr>
                      <a:r>
                        <a:rPr lang="en-US" sz="2800" b="0" kern="100">
                          <a:effectLst/>
                          <a:latin typeface="+mn-ea"/>
                        </a:rPr>
                        <a:t>-o</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585470">
                <a:tc>
                  <a:txBody>
                    <a:bodyPr/>
                    <a:lstStyle/>
                    <a:p>
                      <a:pPr marL="0" marR="0" algn="ctr">
                        <a:buNone/>
                      </a:pPr>
                      <a:r>
                        <a:rPr lang="en-US" sz="2800" b="0" kern="100">
                          <a:effectLst/>
                          <a:latin typeface="+mn-ea"/>
                        </a:rPr>
                        <a:t>-t, --thread</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sz="2800" b="0" kern="100">
                          <a:effectLst/>
                          <a:latin typeface="+mn-ea"/>
                        </a:rPr>
                        <a:t>进程数</a:t>
                      </a:r>
                      <a:endParaRPr lang="zh-CN" sz="2800" b="0" kern="100">
                        <a:effectLst/>
                        <a:latin typeface="+mn-ea"/>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rPr>
                        <a:t>10</a:t>
                      </a:r>
                      <a:endParaRPr lang="en-US" altLang="zh-CN" sz="2800" b="0" kern="100">
                        <a:effectLst/>
                        <a:latin typeface="+mn-ea"/>
                        <a:cs typeface="Times New Roman" panose="02020603050405020304" pitchFamily="18" charset="0"/>
                      </a:endParaRPr>
                    </a:p>
                  </a:txBody>
                  <a:tcPr marL="68580" marR="68580" anchor="ctr"/>
                </a:tc>
              </a:tr>
            </a:tbl>
          </a:graphicData>
        </a:graphic>
      </p:graphicFrame>
      <p:pic>
        <p:nvPicPr>
          <p:cNvPr id="9" name="图片 8"/>
          <p:cNvPicPr>
            <a:picLocks noChangeAspect="1"/>
          </p:cNvPicPr>
          <p:nvPr/>
        </p:nvPicPr>
        <p:blipFill>
          <a:blip r:embed="rId2"/>
          <a:stretch>
            <a:fillRect/>
          </a:stretch>
        </p:blipFill>
        <p:spPr>
          <a:xfrm>
            <a:off x="16578580" y="5937250"/>
            <a:ext cx="6461760" cy="4617085"/>
          </a:xfrm>
          <a:prstGeom prst="rect">
            <a:avLst/>
          </a:prstGeom>
        </p:spPr>
      </p:pic>
      <p:pic>
        <p:nvPicPr>
          <p:cNvPr id="12" name="图片 11"/>
          <p:cNvPicPr>
            <a:picLocks noChangeAspect="1"/>
          </p:cNvPicPr>
          <p:nvPr/>
        </p:nvPicPr>
        <p:blipFill>
          <a:blip r:embed="rId3"/>
          <a:stretch>
            <a:fillRect/>
          </a:stretch>
        </p:blipFill>
        <p:spPr>
          <a:xfrm>
            <a:off x="17612360" y="2865120"/>
            <a:ext cx="4843145" cy="252095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3D reconstruction</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err="1"/>
              <a:t>HiCkit</a:t>
            </a:r>
            <a:r>
              <a:rPr lang="en-US" dirty="0"/>
              <a:t> (phasing/no-phasing mode)</a:t>
            </a:r>
            <a:endParaRPr lang="en-US" dirty="0"/>
          </a:p>
          <a:p>
            <a:r>
              <a:rPr lang="en-US" dirty="0"/>
              <a:t>FLAMINGO</a:t>
            </a:r>
            <a:endParaRPr lang="en-US" dirty="0"/>
          </a:p>
          <a:p>
            <a:pPr marL="0" lvl="1" indent="0">
              <a:buNone/>
            </a:pPr>
            <a:endParaRPr lang="en-US" sz="4400" dirty="0"/>
          </a:p>
          <a:p>
            <a:pPr marL="444500" lvl="1" indent="0">
              <a:buNone/>
            </a:pPr>
            <a:endParaRPr lang="en-US"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HiCkit</a:t>
            </a:r>
            <a:endParaRPr lang="en-US" altLang="zh-CN" sz="3600" dirty="0"/>
          </a:p>
        </p:txBody>
      </p:sp>
      <p:sp>
        <p:nvSpPr>
          <p:cNvPr id="3" name="Title 2"/>
          <p:cNvSpPr>
            <a:spLocks noGrp="1"/>
          </p:cNvSpPr>
          <p:nvPr>
            <p:ph type="title"/>
          </p:nvPr>
        </p:nvSpPr>
        <p:spPr/>
        <p:txBody>
          <a:bodyPr/>
          <a:lstStyle/>
          <a:p>
            <a:r>
              <a:rPr lang="en-US" altLang="zh-CN" dirty="0">
                <a:sym typeface="+mn-ea"/>
              </a:rPr>
              <a:t>3D reconstruction</a:t>
            </a:r>
            <a:endParaRPr lang="en-US" altLang="zh-CN"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059180" y="4645660"/>
            <a:ext cx="15264765" cy="297751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reconstruct hickit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(--vcf /mnt/zhangzheting/reference/mm10/mgp.v5.merged.snps_all.dbSNP142.vcf.gz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--mat C57BL_6NJ --pat PWK_PhJ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--r1 /mnt/zhangzheting/pubdata/Xiewei/allelic/Hi-C_ICM_rep3/Hi-C_ICM_rep3_1_val_1.fq.gz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--r2 /mnt/zhangzheting/pubdata/Xiewei/allelic/Hi-C_ICM_rep3/Hi-C_ICM_rep3_2_val_2.fq.gz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--species mm10 --prefix nophase -t 100 -o /mnt/linzejie/hickit_test_phase</a:t>
            </a:r>
            <a:endParaRPr lang="en-US" altLang="zh-CN" sz="2400" dirty="0"/>
          </a:p>
        </p:txBody>
      </p:sp>
      <p:sp>
        <p:nvSpPr>
          <p:cNvPr id="7" name="Content Placeholder 2"/>
          <p:cNvSpPr>
            <a:spLocks noGrp="1"/>
          </p:cNvSpPr>
          <p:nvPr/>
        </p:nvSpPr>
        <p:spPr>
          <a:xfrm>
            <a:off x="1626870" y="790257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758950" y="8382000"/>
          <a:ext cx="8399145" cy="4572000"/>
        </p:xfrm>
        <a:graphic>
          <a:graphicData uri="http://schemas.openxmlformats.org/drawingml/2006/table">
            <a:tbl>
              <a:tblPr>
                <a:tableStyleId>{5940675A-B579-460E-94D1-54222C63F5DA}</a:tableStyleId>
              </a:tblPr>
              <a:tblGrid>
                <a:gridCol w="2893695"/>
                <a:gridCol w="3978910"/>
                <a:gridCol w="1526540"/>
              </a:tblGrid>
              <a:tr h="457200">
                <a:tc>
                  <a:txBody>
                    <a:bodyPr/>
                    <a:lstStyle/>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457200">
                <a:tc>
                  <a:txBody>
                    <a:bodyPr/>
                    <a:lstStyle/>
                    <a:p>
                      <a:pPr marL="0" marR="0" algn="ctr">
                        <a:buNone/>
                      </a:pPr>
                      <a:r>
                        <a:rPr lang="en-US" sz="2400" b="0" kern="100">
                          <a:effectLst/>
                          <a:latin typeface="+mn-ea"/>
                        </a:rPr>
                        <a:t>--r1</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sz="2400" b="0" kern="100">
                          <a:effectLst/>
                          <a:latin typeface="+mn-ea"/>
                          <a:cs typeface="+mn-ea"/>
                        </a:rPr>
                        <a:t>.hic read1</a:t>
                      </a:r>
                      <a:r>
                        <a:rPr lang="zh-CN" altLang="en-US" sz="2400" b="0" kern="100">
                          <a:effectLst/>
                          <a:latin typeface="+mn-ea"/>
                          <a:cs typeface="+mn-ea"/>
                        </a:rPr>
                        <a:t>文件</a:t>
                      </a:r>
                      <a:endParaRPr lang="zh-CN" altLang="en-US" sz="2400" b="0" kern="100">
                        <a:effectLst/>
                        <a:latin typeface="+mn-ea"/>
                        <a:cs typeface="+mn-ea"/>
                      </a:endParaRPr>
                    </a:p>
                  </a:txBody>
                  <a:tcPr marL="68580" marR="68580" anchor="ctr"/>
                </a:tc>
                <a:tc>
                  <a:txBody>
                    <a:bodyPr/>
                    <a:lstStyle/>
                    <a:p>
                      <a:pPr marL="0" marR="0" algn="ctr">
                        <a:buNone/>
                      </a:pPr>
                      <a:r>
                        <a:rPr lang="en-US" altLang="zh-CN" sz="2400" b="0" kern="100" dirty="0">
                          <a:effectLst/>
                          <a:latin typeface="+mn-ea"/>
                        </a:rPr>
                        <a:t>-</a:t>
                      </a:r>
                      <a:endParaRPr lang="en-US" altLang="zh-CN" sz="2400" b="0" kern="100" dirty="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rPr>
                        <a:t>--r2</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sz="2400" b="0" kern="100">
                          <a:effectLst/>
                          <a:latin typeface="+mn-ea"/>
                          <a:cs typeface="+mn-ea"/>
                          <a:sym typeface="+mn-ea"/>
                        </a:rPr>
                        <a:t>.hic read2</a:t>
                      </a:r>
                      <a:r>
                        <a:rPr lang="zh-CN" altLang="en-US" sz="2400" b="0" kern="100">
                          <a:effectLst/>
                          <a:latin typeface="+mn-ea"/>
                          <a:cs typeface="+mn-ea"/>
                          <a:sym typeface="+mn-ea"/>
                        </a:rPr>
                        <a:t>文件</a:t>
                      </a:r>
                      <a:endParaRPr lang="zh-CN" sz="24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400" b="0" kern="100">
                          <a:effectLst/>
                          <a:latin typeface="+mn-ea"/>
                        </a:rPr>
                        <a:t>-</a:t>
                      </a:r>
                      <a:endParaRPr lang="en-US" altLang="zh-CN" sz="2400" b="0" kern="10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sym typeface="+mn-ea"/>
                        </a:rPr>
                        <a:t>-o</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400" b="0" kern="100">
                          <a:effectLst/>
                          <a:latin typeface="+mn-ea"/>
                        </a:rPr>
                        <a:t>输出文件夹</a:t>
                      </a:r>
                      <a:endParaRPr lang="zh-CN" altLang="en-US" sz="2400" b="0" kern="100">
                        <a:effectLst/>
                        <a:latin typeface="+mn-ea"/>
                      </a:endParaRPr>
                    </a:p>
                  </a:txBody>
                  <a:tcPr marL="68580" marR="68580" anchor="ctr"/>
                </a:tc>
                <a:tc>
                  <a:txBody>
                    <a:bodyPr/>
                    <a:lstStyle/>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34340">
                <a:tc>
                  <a:txBody>
                    <a:bodyPr/>
                    <a:p>
                      <a:pPr marL="0" marR="0" algn="ctr">
                        <a:buNone/>
                      </a:pPr>
                      <a:r>
                        <a:rPr lang="en-US" sz="2400" b="0" kern="100">
                          <a:effectLst/>
                          <a:latin typeface="+mn-ea"/>
                          <a:sym typeface="+mn-ea"/>
                        </a:rPr>
                        <a:t>--species</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物种</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--vcf</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altLang="zh-CN" sz="2400" b="0" kern="100">
                          <a:effectLst/>
                          <a:latin typeface="+mn-ea"/>
                        </a:rPr>
                        <a:t>SNP vcf</a:t>
                      </a:r>
                      <a:r>
                        <a:rPr lang="zh-CN" altLang="en-US" sz="2400" b="0" kern="100">
                          <a:effectLst/>
                          <a:latin typeface="+mn-ea"/>
                        </a:rPr>
                        <a:t>压缩文件</a:t>
                      </a:r>
                      <a:endParaRPr lang="zh-CN" altLang="en-US" sz="2400" b="0" kern="100">
                        <a:effectLst/>
                        <a:latin typeface="+mn-ea"/>
                      </a:endParaRPr>
                    </a:p>
                  </a:txBody>
                  <a:tcPr marL="68580" marR="68580" anchor="ctr"/>
                </a:tc>
                <a:tc>
                  <a:txBody>
                    <a:bodyPr/>
                    <a:p>
                      <a:pPr marL="0" marR="0" algn="ctr">
                        <a:buNone/>
                      </a:pP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--pat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父本</a:t>
                      </a:r>
                      <a:endParaRPr lang="zh-CN" altLang="en-US" sz="2400" b="0" kern="100">
                        <a:effectLst/>
                        <a:latin typeface="+mn-ea"/>
                      </a:endParaRPr>
                    </a:p>
                  </a:txBody>
                  <a:tcPr marL="68580" marR="68580" anchor="ctr"/>
                </a:tc>
                <a:tc>
                  <a:txBody>
                    <a:bodyPr/>
                    <a:p>
                      <a:pPr marL="0" marR="0" algn="ctr">
                        <a:buNone/>
                      </a:pP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--mat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母本</a:t>
                      </a:r>
                      <a:endParaRPr lang="zh-CN" altLang="en-US" sz="2400" b="0" kern="100">
                        <a:effectLst/>
                        <a:latin typeface="+mn-ea"/>
                      </a:endParaRPr>
                    </a:p>
                  </a:txBody>
                  <a:tcPr marL="68580" marR="68580" anchor="ctr"/>
                </a:tc>
                <a:tc>
                  <a:txBody>
                    <a:bodyPr/>
                    <a:p>
                      <a:pPr marL="0" marR="0" algn="ctr">
                        <a:buNone/>
                      </a:pP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--prefix</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输出前缀</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result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进程数</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20</a:t>
                      </a:r>
                      <a:endParaRPr lang="en-US" altLang="zh-CN" sz="2400" b="0" kern="100">
                        <a:effectLst/>
                        <a:latin typeface="+mn-ea"/>
                        <a:cs typeface="Times New Roman" panose="02020603050405020304" pitchFamily="18" charset="0"/>
                      </a:endParaRPr>
                    </a:p>
                  </a:txBody>
                  <a:tcPr marL="68580" marR="68580" anchor="ctr"/>
                </a:tc>
              </a:tr>
            </a:tbl>
          </a:graphicData>
        </a:graphic>
      </p:graphicFrame>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Flamingo</a:t>
            </a:r>
            <a:endParaRPr lang="en-US" altLang="zh-CN" sz="3600" dirty="0"/>
          </a:p>
        </p:txBody>
      </p:sp>
      <p:sp>
        <p:nvSpPr>
          <p:cNvPr id="3" name="Title 2"/>
          <p:cNvSpPr>
            <a:spLocks noGrp="1"/>
          </p:cNvSpPr>
          <p:nvPr>
            <p:ph type="title"/>
          </p:nvPr>
        </p:nvSpPr>
        <p:spPr/>
        <p:txBody>
          <a:bodyPr/>
          <a:lstStyle/>
          <a:p>
            <a:r>
              <a:rPr lang="en-US" altLang="zh-CN" dirty="0">
                <a:sym typeface="+mn-ea"/>
              </a:rPr>
              <a:t>3D reconstruction</a:t>
            </a:r>
            <a:endParaRPr lang="en-US" altLang="zh-CN"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451610" y="4645660"/>
            <a:ext cx="13924915" cy="22123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reconstruct flamingo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 /mnt/zhangzheting/cdesk_development/HIC/test_matrix/Hi-C_8-cell.hic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/mnt/linzejie/tmp/hic/flamingo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--chr chr1 --domain_res 1e6 --frag_res 5e4 --normalization KR -t 50</a:t>
            </a:r>
            <a:endParaRPr lang="en-US" altLang="zh-CN" sz="2400" dirty="0"/>
          </a:p>
        </p:txBody>
      </p:sp>
      <p:sp>
        <p:nvSpPr>
          <p:cNvPr id="7" name="Content Placeholder 2"/>
          <p:cNvSpPr>
            <a:spLocks noGrp="1"/>
          </p:cNvSpPr>
          <p:nvPr/>
        </p:nvSpPr>
        <p:spPr>
          <a:xfrm>
            <a:off x="1626870" y="765111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1" name="表格 10"/>
          <p:cNvGraphicFramePr>
            <a:graphicFrameLocks noGrp="1"/>
          </p:cNvGraphicFramePr>
          <p:nvPr>
            <p:custDataLst>
              <p:tags r:id="rId1"/>
            </p:custDataLst>
          </p:nvPr>
        </p:nvGraphicFramePr>
        <p:xfrm>
          <a:off x="1758950" y="8382000"/>
          <a:ext cx="8399145" cy="4572000"/>
        </p:xfrm>
        <a:graphic>
          <a:graphicData uri="http://schemas.openxmlformats.org/drawingml/2006/table">
            <a:tbl>
              <a:tblPr>
                <a:tableStyleId>{5940675A-B579-460E-94D1-54222C63F5DA}</a:tableStyleId>
              </a:tblPr>
              <a:tblGrid>
                <a:gridCol w="2893695"/>
                <a:gridCol w="3978910"/>
                <a:gridCol w="1526540"/>
              </a:tblGrid>
              <a:tr h="457200">
                <a:tc>
                  <a:txBody>
                    <a:bodyPr/>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p>
                      <a:pPr marL="0" marR="0" algn="ctr">
                        <a:buNone/>
                      </a:pP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457200">
                <a:tc>
                  <a:txBody>
                    <a:bodyPr/>
                    <a:p>
                      <a:pPr marL="0" marR="0" algn="ctr">
                        <a:buNone/>
                      </a:pPr>
                      <a:r>
                        <a:rPr lang="en-US" sz="2400" b="0" kern="100">
                          <a:effectLst/>
                          <a:latin typeface="+mn-ea"/>
                        </a:rPr>
                        <a:t>-i</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sz="2400" b="0" kern="100">
                          <a:effectLst/>
                          <a:latin typeface="+mn-ea"/>
                          <a:cs typeface="+mn-ea"/>
                        </a:rPr>
                        <a:t>.hic</a:t>
                      </a:r>
                      <a:r>
                        <a:rPr lang="zh-CN" altLang="en-US" sz="2400" b="0" kern="100">
                          <a:effectLst/>
                          <a:latin typeface="+mn-ea"/>
                          <a:cs typeface="+mn-ea"/>
                        </a:rPr>
                        <a:t>文件</a:t>
                      </a:r>
                      <a:r>
                        <a:rPr lang="en-US" altLang="zh-CN" sz="2400" b="0" kern="100">
                          <a:effectLst/>
                          <a:latin typeface="+mn-ea"/>
                          <a:cs typeface="+mn-ea"/>
                        </a:rPr>
                        <a:t>(juicer</a:t>
                      </a:r>
                      <a:r>
                        <a:rPr lang="zh-CN" altLang="en-US" sz="2400" b="0" kern="100">
                          <a:effectLst/>
                          <a:latin typeface="+mn-ea"/>
                          <a:cs typeface="+mn-ea"/>
                        </a:rPr>
                        <a:t>格式</a:t>
                      </a:r>
                      <a:r>
                        <a:rPr lang="en-US" altLang="zh-CN" sz="2400" b="0" kern="100">
                          <a:effectLst/>
                          <a:latin typeface="+mn-ea"/>
                          <a:cs typeface="+mn-ea"/>
                        </a:rPr>
                        <a:t>)</a:t>
                      </a:r>
                      <a:endParaRPr lang="en-US" altLang="zh-CN" sz="2400" b="0" kern="100">
                        <a:effectLst/>
                        <a:latin typeface="+mn-ea"/>
                        <a:cs typeface="+mn-ea"/>
                      </a:endParaRPr>
                    </a:p>
                  </a:txBody>
                  <a:tcPr marL="68580" marR="68580" anchor="ctr"/>
                </a:tc>
                <a:tc>
                  <a:txBody>
                    <a:bodyPr/>
                    <a:p>
                      <a:pPr marL="0" marR="0" algn="ctr">
                        <a:buNone/>
                      </a:pPr>
                      <a:r>
                        <a:rPr lang="en-US" altLang="zh-CN" sz="2400" b="0" kern="100" dirty="0">
                          <a:effectLst/>
                          <a:latin typeface="+mn-ea"/>
                        </a:rPr>
                        <a:t>-</a:t>
                      </a:r>
                      <a:endParaRPr lang="en-US" altLang="zh-CN" sz="2400" b="0" kern="100" dirty="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-o</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输出文件夹</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34340">
                <a:tc>
                  <a:txBody>
                    <a:bodyPr/>
                    <a:p>
                      <a:pPr marL="0" marR="0" algn="ctr">
                        <a:buNone/>
                      </a:pPr>
                      <a:r>
                        <a:rPr lang="en-US" sz="2400" b="0" kern="100">
                          <a:effectLst/>
                          <a:latin typeface="+mn-ea"/>
                          <a:sym typeface="+mn-ea"/>
                        </a:rPr>
                        <a:t>--chr</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制定染色体</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--domain_res</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sz="2400" b="0" kern="100">
                          <a:effectLst/>
                          <a:latin typeface="+mn-ea"/>
                        </a:rPr>
                        <a:t>domain</a:t>
                      </a:r>
                      <a:r>
                        <a:rPr lang="zh-CN" altLang="en-US" sz="2400" b="0" kern="100">
                          <a:effectLst/>
                          <a:latin typeface="+mn-ea"/>
                        </a:rPr>
                        <a:t>分辨率</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--frag_res</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en-US" altLang="zh-CN" sz="2400" b="0" kern="100">
                          <a:effectLst/>
                          <a:latin typeface="+mn-ea"/>
                        </a:rPr>
                        <a:t>fragment</a:t>
                      </a:r>
                      <a:r>
                        <a:rPr lang="zh-CN" altLang="en-US" sz="2400" b="0" kern="100">
                          <a:effectLst/>
                          <a:latin typeface="+mn-ea"/>
                        </a:rPr>
                        <a:t>分辨率</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--normalization</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输出前缀</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NONE</a:t>
                      </a:r>
                      <a:endParaRPr lang="en-US" altLang="zh-CN" sz="2400" b="0" kern="100">
                        <a:effectLst/>
                        <a:latin typeface="+mn-ea"/>
                        <a:cs typeface="Times New Roman" panose="02020603050405020304" pitchFamily="18" charset="0"/>
                      </a:endParaRPr>
                    </a:p>
                  </a:txBody>
                  <a:tcPr marL="68580" marR="68580" anchor="ctr"/>
                </a:tc>
              </a:tr>
              <a:tr h="457200">
                <a:tc>
                  <a:txBody>
                    <a:bodyPr/>
                    <a:p>
                      <a:pPr marL="0" marR="0" algn="ctr">
                        <a:buNone/>
                      </a:pPr>
                      <a:r>
                        <a:rPr lang="en-US" sz="2400" b="0" kern="100">
                          <a:effectLst/>
                          <a:latin typeface="+mn-ea"/>
                          <a:sym typeface="+mn-ea"/>
                        </a:rPr>
                        <a:t>-t</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rPr>
                        <a:t>进程数</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10</a:t>
                      </a:r>
                      <a:endParaRPr lang="en-US" altLang="zh-CN" sz="2400" b="0" kern="100">
                        <a:effectLst/>
                        <a:latin typeface="+mn-ea"/>
                        <a:cs typeface="Times New Roman" panose="02020603050405020304" pitchFamily="18" charset="0"/>
                      </a:endParaRPr>
                    </a:p>
                  </a:txBody>
                  <a:tcPr marL="68580" marR="68580" anchor="ctr"/>
                </a:tc>
              </a:tr>
            </a:tbl>
          </a:graphicData>
        </a:graphic>
      </p:graphicFrame>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Distance-contact</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a:t>Distance - probability</a:t>
            </a:r>
            <a:endParaRPr lang="en-US" dirty="0"/>
          </a:p>
          <a:p>
            <a:r>
              <a:rPr lang="en-US" dirty="0"/>
              <a:t>PSS plot</a:t>
            </a:r>
            <a:endParaRPr lang="en-US" dirty="0"/>
          </a:p>
          <a:p>
            <a:pPr marL="0" lvl="1" indent="0">
              <a:buNone/>
            </a:pPr>
            <a:endParaRPr lang="en-US" sz="4400" dirty="0"/>
          </a:p>
          <a:p>
            <a:pPr marL="444500" lvl="1" indent="0">
              <a:buNone/>
            </a:pPr>
            <a:endParaRPr lang="en-US" dirty="0"/>
          </a:p>
        </p:txBody>
      </p:sp>
      <p:pic>
        <p:nvPicPr>
          <p:cNvPr id="4" name="图片 3"/>
          <p:cNvPicPr>
            <a:picLocks noChangeAspect="1"/>
          </p:cNvPicPr>
          <p:nvPr/>
        </p:nvPicPr>
        <p:blipFill>
          <a:blip r:embed="rId1"/>
          <a:stretch>
            <a:fillRect/>
          </a:stretch>
        </p:blipFill>
        <p:spPr>
          <a:xfrm>
            <a:off x="13516143" y="2145179"/>
            <a:ext cx="5775903" cy="5059882"/>
          </a:xfrm>
          <a:prstGeom prst="rect">
            <a:avLst/>
          </a:prstGeom>
        </p:spPr>
      </p:pic>
      <p:pic>
        <p:nvPicPr>
          <p:cNvPr id="5" name="图片 4"/>
          <p:cNvPicPr>
            <a:picLocks noChangeAspect="1"/>
          </p:cNvPicPr>
          <p:nvPr/>
        </p:nvPicPr>
        <p:blipFill>
          <a:blip r:embed="rId2"/>
          <a:stretch>
            <a:fillRect/>
          </a:stretch>
        </p:blipFill>
        <p:spPr>
          <a:xfrm>
            <a:off x="13516143" y="7532379"/>
            <a:ext cx="6345865" cy="5200383"/>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Experiment Overview</a:t>
            </a:r>
            <a:endParaRPr lang="en-US"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Maoxiang Shi</a:t>
            </a:r>
            <a:endParaRPr 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06390" y="1889760"/>
            <a:ext cx="12836525" cy="10125075"/>
          </a:xfrm>
          <a:prstGeom prst="rect">
            <a:avLst/>
          </a:prstGeom>
        </p:spPr>
      </p:pic>
      <p:sp>
        <p:nvSpPr>
          <p:cNvPr id="7" name="文本框 6"/>
          <p:cNvSpPr txBox="1"/>
          <p:nvPr/>
        </p:nvSpPr>
        <p:spPr>
          <a:xfrm>
            <a:off x="385445" y="12271375"/>
            <a:ext cx="4531360" cy="6477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Jerkovic 2021</a:t>
            </a:r>
            <a:br>
              <a:rPr lang="en-US" dirty="0"/>
            </a:br>
            <a:r>
              <a:rPr lang="en-US" dirty="0"/>
              <a:t>10.1038/s41580-021-00362-w</a:t>
            </a:r>
            <a:endParaRPr lang="en-US"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Distance-contact</a:t>
            </a:r>
            <a:endParaRPr lang="en-US" altLang="zh-CN"/>
          </a:p>
        </p:txBody>
      </p:sp>
      <p:sp>
        <p:nvSpPr>
          <p:cNvPr id="4" name="文本框 3"/>
          <p:cNvSpPr txBox="1"/>
          <p:nvPr/>
        </p:nvSpPr>
        <p:spPr>
          <a:xfrm>
            <a:off x="1275447" y="4580650"/>
            <a:ext cx="6838950" cy="16215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当完全随机时，两个碱基距离越远结合概率越小。一般以距离的负数阶乘多项式进行拟合，例如：</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mc:AlternateContent xmlns:mc="http://schemas.openxmlformats.org/markup-compatibility/2006">
        <mc:Choice xmlns:a14="http://schemas.microsoft.com/office/drawing/2010/main" Requires="a14">
          <p:sp>
            <p:nvSpPr>
              <p:cNvPr id="6" name="文本框 5"/>
              <p:cNvSpPr txBox="1"/>
              <p:nvPr/>
            </p:nvSpPr>
            <p:spPr>
              <a:xfrm>
                <a:off x="1730842" y="6492197"/>
                <a:ext cx="5928161" cy="5035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𝒑</m:t>
                      </m:r>
                      <m:d>
                        <m:d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d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𝑳</m:t>
                          </m:r>
                        </m:e>
                      </m:d>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𝒂</m:t>
                      </m:r>
                      <m:sSup>
                        <m:sSup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p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𝑳</m:t>
                          </m:r>
                        </m:e>
                        <m:sup>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𝒔</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𝟏</m:t>
                          </m:r>
                        </m:sup>
                      </m:sSup>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𝒃</m:t>
                      </m:r>
                      <m:sSup>
                        <m:sSup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ctrlPr>
                        </m:sSup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𝑳</m:t>
                          </m:r>
                        </m:e>
                        <m:sup>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𝒔</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𝟐</m:t>
                          </m:r>
                        </m:sup>
                      </m:sSup>
                      <m:r>
                        <a:rPr kumimoji="0" lang="en-US" altLang="zh-CN" sz="3200" b="1"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a:rPr>
                        <m:t>+</m:t>
                      </m:r>
                      <m:r>
                        <a:rPr kumimoji="0" lang="zh-CN" altLang="en-US" sz="3200" b="1" i="1" u="none" strike="noStrike" cap="none" spc="0" normalizeH="0" baseline="0" smtClean="0">
                          <a:ln>
                            <a:noFill/>
                          </a:ln>
                          <a:solidFill>
                            <a:srgbClr val="000000"/>
                          </a:solidFill>
                          <a:effectLst/>
                          <a:uFillTx/>
                          <a:latin typeface="Cambria Math" panose="02040503050406030204" pitchFamily="18" charset="0"/>
                          <a:sym typeface="Helvetica"/>
                        </a:rPr>
                        <m:t>𝜹</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m:t>
                      </m:r>
                      <m:sSup>
                        <m:sSupPr>
                          <m:ctrlP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ctrlPr>
                        </m:sSupPr>
                        <m:e>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𝑳</m:t>
                          </m:r>
                        </m:e>
                        <m:sup>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𝒔</m:t>
                          </m:r>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𝟑</m:t>
                          </m:r>
                        </m:sup>
                      </m:sSup>
                      <m:r>
                        <a:rPr kumimoji="0" lang="en-US" altLang="zh-CN" sz="3200" b="1" i="1" u="none" strike="noStrike" cap="none" spc="0" normalizeH="0" baseline="0" smtClean="0">
                          <a:ln>
                            <a:noFill/>
                          </a:ln>
                          <a:solidFill>
                            <a:srgbClr val="000000"/>
                          </a:solidFill>
                          <a:effectLst/>
                          <a:uFillTx/>
                          <a:latin typeface="Cambria Math" panose="02040503050406030204" pitchFamily="18" charset="0"/>
                          <a:sym typeface="Helvetica"/>
                        </a:rPr>
                        <m:t>)</m:t>
                      </m:r>
                    </m:oMath>
                  </m:oMathPara>
                </a14:m>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mc:Choice>
        <mc:Fallback>
          <p:sp>
            <p:nvSpPr>
              <p:cNvPr id="6" name="文本框 5"/>
              <p:cNvSpPr txBox="1">
                <a:spLocks noRot="1" noChangeAspect="1" noMove="1" noResize="1" noEditPoints="1" noAdjustHandles="1" noChangeArrowheads="1" noChangeShapeType="1" noTextEdit="1"/>
              </p:cNvSpPr>
              <p:nvPr/>
            </p:nvSpPr>
            <p:spPr>
              <a:xfrm>
                <a:off x="1730842" y="6492197"/>
                <a:ext cx="5928161" cy="503599"/>
              </a:xfrm>
              <a:prstGeom prst="rect">
                <a:avLst/>
              </a:prstGeom>
              <a:blipFill rotWithShape="1">
                <a:blip r:embed="rId1"/>
                <a:stretch>
                  <a:fillRect l="-8" t="-118" r="-253"/>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sp>
        <p:nvSpPr>
          <p:cNvPr id="7" name="文本框 6"/>
          <p:cNvSpPr txBox="1"/>
          <p:nvPr/>
        </p:nvSpPr>
        <p:spPr>
          <a:xfrm>
            <a:off x="1275447" y="7285746"/>
            <a:ext cx="7067550" cy="16215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结合实际情况，如数据不准确性和生理结合原理，一般考虑低阶即可。参考</a:t>
            </a:r>
            <a:r>
              <a:rPr lang="en-US" altLang="zh-CN" smtClean="0">
                <a:latin typeface="等线" panose="02010600030101010101" pitchFamily="2" charset="-122"/>
                <a:ea typeface="等线" panose="02010600030101010101" pitchFamily="2" charset="-122"/>
              </a:rPr>
              <a:t>DuPeng</a:t>
            </a:r>
            <a:r>
              <a:rPr lang="zh-CN" altLang="en-US" smtClean="0">
                <a:latin typeface="等线" panose="02010600030101010101" pitchFamily="2" charset="-122"/>
                <a:ea typeface="等线" panose="02010600030101010101" pitchFamily="2" charset="-122"/>
              </a:rPr>
              <a:t>文章，以</a:t>
            </a:r>
            <a:r>
              <a:rPr lang="en-US" altLang="zh-CN" smtClean="0">
                <a:latin typeface="等线" panose="02010600030101010101" pitchFamily="2" charset="-122"/>
                <a:ea typeface="等线" panose="02010600030101010101" pitchFamily="2" charset="-122"/>
              </a:rPr>
              <a:t>s1=1</a:t>
            </a:r>
            <a:r>
              <a:rPr lang="zh-CN" altLang="en-US" smtClean="0">
                <a:latin typeface="等线" panose="02010600030101010101" pitchFamily="2" charset="-122"/>
                <a:ea typeface="等线" panose="02010600030101010101" pitchFamily="2" charset="-122"/>
              </a:rPr>
              <a:t>为基准拟合：</a:t>
            </a:r>
            <a:endParaRPr kumimoji="0" lang="zh-CN" altLang="en-US" sz="3200" b="1"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sym typeface="Helvetica"/>
            </a:endParaRPr>
          </a:p>
        </p:txBody>
      </p:sp>
      <p:pic>
        <p:nvPicPr>
          <p:cNvPr id="9" name="图片 8"/>
          <p:cNvPicPr>
            <a:picLocks noChangeAspect="1"/>
          </p:cNvPicPr>
          <p:nvPr/>
        </p:nvPicPr>
        <p:blipFill rotWithShape="1">
          <a:blip r:embed="rId2"/>
          <a:srcRect l="1268" t="2374" r="892"/>
          <a:stretch>
            <a:fillRect/>
          </a:stretch>
        </p:blipFill>
        <p:spPr>
          <a:xfrm>
            <a:off x="9447897" y="2195101"/>
            <a:ext cx="6231155" cy="5446708"/>
          </a:xfrm>
          <a:prstGeom prst="rect">
            <a:avLst/>
          </a:prstGeom>
        </p:spPr>
      </p:pic>
      <p:sp>
        <p:nvSpPr>
          <p:cNvPr id="10" name="文本框 9"/>
          <p:cNvSpPr txBox="1"/>
          <p:nvPr/>
        </p:nvSpPr>
        <p:spPr>
          <a:xfrm>
            <a:off x="9524548" y="8186282"/>
            <a:ext cx="6838950" cy="47301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ts val="1200"/>
              </a:lnSpc>
              <a:spcBef>
                <a:spcPts val="0"/>
              </a:spcBef>
              <a:spcAft>
                <a:spcPts val="0"/>
              </a:spcAft>
              <a:buClrTx/>
              <a:buSzTx/>
              <a:buFontTx/>
              <a:buNone/>
            </a:pP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0" marR="0" indent="0" algn="l" defTabSz="821690" rtl="0" fontAlgn="auto" latinLnBrk="0" hangingPunct="0">
              <a:lnSpc>
                <a:spcPct val="100000"/>
              </a:lnSpc>
              <a:spcBef>
                <a:spcPts val="0"/>
              </a:spcBef>
              <a:spcAft>
                <a:spcPts val="0"/>
              </a:spcAft>
              <a:buClrTx/>
              <a:buSzTx/>
              <a:buFontTx/>
              <a:buNone/>
            </a:pPr>
            <a:r>
              <a:rPr lang="zh-CN" altLang="en-US">
                <a:latin typeface="等线" panose="02010600030101010101" pitchFamily="2" charset="-122"/>
                <a:ea typeface="等线" panose="02010600030101010101" pitchFamily="2" charset="-122"/>
              </a:rPr>
              <a:t>实际</a:t>
            </a:r>
            <a:r>
              <a:rPr lang="zh-CN" altLang="en-US" smtClean="0">
                <a:latin typeface="等线" panose="02010600030101010101" pitchFamily="2" charset="-122"/>
                <a:ea typeface="等线" panose="02010600030101010101" pitchFamily="2" charset="-122"/>
              </a:rPr>
              <a:t>做法如下：</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对指定长度的互作进行计数，得到“长度</a:t>
            </a:r>
            <a:r>
              <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频数”</a:t>
            </a:r>
            <a:r>
              <a:rPr lang="zh-CN" altLang="en-US" smtClean="0">
                <a:latin typeface="等线" panose="02010600030101010101" pitchFamily="2" charset="-122"/>
                <a:ea typeface="等线" panose="02010600030101010101" pitchFamily="2" charset="-122"/>
              </a:rPr>
              <a:t>表；</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lang="zh-CN" altLang="en-US" smtClean="0">
                <a:latin typeface="等线" panose="02010600030101010101" pitchFamily="2" charset="-122"/>
                <a:ea typeface="等线" panose="02010600030101010101" pitchFamily="2" charset="-122"/>
              </a:rPr>
              <a:t>将所有长度取</a:t>
            </a:r>
            <a:r>
              <a:rPr lang="en-US" altLang="zh-CN" smtClean="0">
                <a:latin typeface="等线" panose="02010600030101010101" pitchFamily="2" charset="-122"/>
                <a:ea typeface="等线" panose="02010600030101010101" pitchFamily="2" charset="-122"/>
              </a:rPr>
              <a:t>log10</a:t>
            </a:r>
            <a:r>
              <a:rPr lang="zh-CN" altLang="en-US" smtClean="0">
                <a:latin typeface="等线" panose="02010600030101010101" pitchFamily="2" charset="-122"/>
                <a:ea typeface="等线" panose="02010600030101010101" pitchFamily="2" charset="-122"/>
              </a:rPr>
              <a:t>，并根据输入的</a:t>
            </a:r>
            <a:r>
              <a:rPr lang="en-US" altLang="zh-CN" smtClean="0">
                <a:latin typeface="等线" panose="02010600030101010101" pitchFamily="2" charset="-122"/>
                <a:ea typeface="等线" panose="02010600030101010101" pitchFamily="2" charset="-122"/>
              </a:rPr>
              <a:t>nBin</a:t>
            </a:r>
            <a:r>
              <a:rPr lang="zh-CN" altLang="en-US" smtClean="0">
                <a:latin typeface="等线" panose="02010600030101010101" pitchFamily="2" charset="-122"/>
                <a:ea typeface="等线" panose="02010600030101010101" pitchFamily="2" charset="-122"/>
              </a:rPr>
              <a:t>数划分格子；</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对处在同样格子内部的计数求和，得到“盒子</a:t>
            </a:r>
            <a:r>
              <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频数”表；</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对频数取</a:t>
            </a:r>
            <a:r>
              <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log10</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514350" marR="0" indent="-514350" algn="l" defTabSz="821690" rtl="0" fontAlgn="auto" latinLnBrk="0" hangingPunct="0">
              <a:lnSpc>
                <a:spcPct val="100000"/>
              </a:lnSpc>
              <a:spcBef>
                <a:spcPts val="0"/>
              </a:spcBef>
              <a:spcAft>
                <a:spcPts val="0"/>
              </a:spcAft>
              <a:buClrTx/>
              <a:buSzTx/>
              <a:buFontTx/>
              <a:buAutoNum type="arabicPeriod"/>
            </a:pPr>
            <a:r>
              <a:rPr lang="zh-CN" altLang="en-US" smtClean="0">
                <a:latin typeface="等线" panose="02010600030101010101" pitchFamily="2" charset="-122"/>
                <a:ea typeface="等线" panose="02010600030101010101" pitchFamily="2" charset="-122"/>
              </a:rPr>
              <a:t>绘图（图</a:t>
            </a:r>
            <a:r>
              <a:rPr lang="en-US" altLang="zh-CN" smtClean="0">
                <a:latin typeface="等线" panose="02010600030101010101" pitchFamily="2" charset="-122"/>
                <a:ea typeface="等线" panose="02010600030101010101" pitchFamily="2" charset="-122"/>
              </a:rPr>
              <a:t>1</a:t>
            </a:r>
            <a:r>
              <a:rPr lang="zh-CN" altLang="en-US" smtClean="0">
                <a:latin typeface="等线" panose="02010600030101010101" pitchFamily="2" charset="-122"/>
                <a:ea typeface="等线" panose="02010600030101010101" pitchFamily="2" charset="-122"/>
              </a:rPr>
              <a:t>）</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p:txBody>
      </p:sp>
      <mc:AlternateContent xmlns:mc="http://schemas.openxmlformats.org/markup-compatibility/2006">
        <mc:Choice xmlns:a14="http://schemas.microsoft.com/office/drawing/2010/main" Requires="a14">
          <p:sp>
            <p:nvSpPr>
              <p:cNvPr id="11" name="文本框 10"/>
              <p:cNvSpPr txBox="1"/>
              <p:nvPr/>
            </p:nvSpPr>
            <p:spPr>
              <a:xfrm>
                <a:off x="17545050" y="7285746"/>
                <a:ext cx="6838950" cy="523373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ts val="1200"/>
                  </a:lnSpc>
                  <a:spcBef>
                    <a:spcPts val="0"/>
                  </a:spcBef>
                  <a:spcAft>
                    <a:spcPts val="0"/>
                  </a:spcAft>
                  <a:buClrTx/>
                  <a:buSzTx/>
                  <a:buFontTx/>
                  <a:buNone/>
                </a:pP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0" marR="0" indent="0" algn="l" defTabSz="821690" rtl="0" fontAlgn="auto" latinLnBrk="0" hangingPunct="0">
                  <a:lnSpc>
                    <a:spcPct val="100000"/>
                  </a:lnSpc>
                  <a:spcBef>
                    <a:spcPts val="0"/>
                  </a:spcBef>
                  <a:spcAft>
                    <a:spcPts val="0"/>
                  </a:spcAft>
                  <a:buClrTx/>
                  <a:buSzTx/>
                  <a:buFontTx/>
                  <a:buNone/>
                </a:pPr>
                <a:r>
                  <a:rPr lang="zh-CN" altLang="en-US" smtClean="0">
                    <a:latin typeface="等线" panose="02010600030101010101" pitchFamily="2" charset="-122"/>
                    <a:ea typeface="等线" panose="02010600030101010101" pitchFamily="2" charset="-122"/>
                  </a:rPr>
                  <a:t>其他事项：</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根据需要适当截断用于统计的互作长度区间，即作图横轴范围；</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a:p>
                <a:pPr marL="514350" indent="-514350" algn="l">
                  <a:buFontTx/>
                  <a:buAutoNum type="arabicPeriod"/>
                </a:pPr>
                <a:r>
                  <a:rPr lang="zh-CN" altLang="en-US" smtClean="0">
                    <a:latin typeface="等线" panose="02010600030101010101" pitchFamily="2" charset="-122"/>
                    <a:ea typeface="等线" panose="02010600030101010101" pitchFamily="2" charset="-122"/>
                  </a:rPr>
                  <a:t>距离参考线</a:t>
                </a:r>
                <a14:m>
                  <m:oMath xmlns:m="http://schemas.openxmlformats.org/officeDocument/2006/math">
                    <m:sSup>
                      <m:sSupPr>
                        <m:ctrlPr>
                          <a:rPr lang="en-US" altLang="zh-CN" i="1">
                            <a:latin typeface="Cambria Math" panose="02040503050406030204" pitchFamily="18" charset="0"/>
                            <a:ea typeface="等线" panose="02010600030101010101" pitchFamily="2" charset="-122"/>
                          </a:rPr>
                        </m:ctrlPr>
                      </m:sSupPr>
                      <m:e>
                        <m:r>
                          <a:rPr lang="en-US" altLang="zh-CN" b="1" i="1" smtClean="0">
                            <a:latin typeface="Cambria Math" panose="02040503050406030204" pitchFamily="18" charset="0"/>
                            <a:ea typeface="等线" panose="02010600030101010101" pitchFamily="2" charset="-122"/>
                          </a:rPr>
                          <m:t>𝑺</m:t>
                        </m:r>
                      </m:e>
                      <m:sup>
                        <m:r>
                          <a:rPr lang="en-US" altLang="zh-CN" i="1">
                            <a:latin typeface="Cambria Math" panose="02040503050406030204" pitchFamily="18" charset="0"/>
                            <a:ea typeface="等线" panose="02010600030101010101" pitchFamily="2" charset="-122"/>
                          </a:rPr>
                          <m:t>−</m:t>
                        </m:r>
                        <m:r>
                          <a:rPr lang="en-US" altLang="zh-CN" i="1">
                            <a:latin typeface="Cambria Math" panose="02040503050406030204" pitchFamily="18" charset="0"/>
                            <a:ea typeface="等线" panose="02010600030101010101" pitchFamily="2" charset="-122"/>
                          </a:rPr>
                          <m:t>𝟏</m:t>
                        </m:r>
                      </m:sup>
                    </m:sSup>
                  </m:oMath>
                </a14:m>
                <a:r>
                  <a:rPr lang="zh-CN" altLang="en-US" smtClean="0">
                    <a:latin typeface="等线" panose="02010600030101010101" pitchFamily="2" charset="-122"/>
                    <a:ea typeface="等线" panose="02010600030101010101" pitchFamily="2" charset="-122"/>
                  </a:rPr>
                  <a:t>近</a:t>
                </a:r>
                <a:r>
                  <a:rPr lang="zh-CN" altLang="en-US" smtClean="0">
                    <a:latin typeface="等线" panose="02010600030101010101" pitchFamily="2" charset="-122"/>
                    <a:ea typeface="等线" panose="02010600030101010101" pitchFamily="2" charset="-122"/>
                  </a:rPr>
                  <a:t>表明此处概率大于“期望值”，反之表示低于“期望值”，由此计算特定区间范围染色质在不同细胞类型</a:t>
                </a:r>
                <a:r>
                  <a:rPr lang="en-US" altLang="zh-CN" smtClean="0">
                    <a:latin typeface="等线" panose="02010600030101010101" pitchFamily="2" charset="-122"/>
                    <a:ea typeface="等线" panose="02010600030101010101" pitchFamily="2" charset="-122"/>
                  </a:rPr>
                  <a:t>/</a:t>
                </a:r>
                <a:r>
                  <a:rPr lang="zh-CN" altLang="en-US" smtClean="0">
                    <a:latin typeface="等线" panose="02010600030101010101" pitchFamily="2" charset="-122"/>
                    <a:ea typeface="等线" panose="02010600030101010101" pitchFamily="2" charset="-122"/>
                  </a:rPr>
                  <a:t>状态的互作行为变化；</a:t>
                </a:r>
                <a:endParaRPr lang="en-US" altLang="zh-CN" smtClean="0">
                  <a:latin typeface="等线" panose="02010600030101010101" pitchFamily="2" charset="-122"/>
                  <a:ea typeface="等线" panose="02010600030101010101" pitchFamily="2" charset="-122"/>
                </a:endParaRPr>
              </a:p>
              <a:p>
                <a:pPr marL="514350" marR="0" indent="-514350" algn="l" defTabSz="821690" rtl="0" fontAlgn="auto" latinLnBrk="0" hangingPunct="0">
                  <a:lnSpc>
                    <a:spcPct val="100000"/>
                  </a:lnSpc>
                  <a:spcBef>
                    <a:spcPts val="0"/>
                  </a:spcBef>
                  <a:spcAft>
                    <a:spcPts val="0"/>
                  </a:spcAft>
                  <a:buClrTx/>
                  <a:buSzTx/>
                  <a:buFontTx/>
                  <a:buAutoNum type="arabicPeriod"/>
                </a:pP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绘制热</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图</a:t>
                </a:r>
                <a:r>
                  <a:rPr lang="en-US" altLang="zh-CN" smtClean="0">
                    <a:latin typeface="等线" panose="02010600030101010101" pitchFamily="2" charset="-122"/>
                    <a:ea typeface="等线" panose="02010600030101010101" pitchFamily="2" charset="-122"/>
                  </a:rPr>
                  <a:t>(</a:t>
                </a:r>
                <a:r>
                  <a:rPr lang="zh-CN" altLang="en-US" smtClean="0">
                    <a:latin typeface="等线" panose="02010600030101010101" pitchFamily="2" charset="-122"/>
                    <a:ea typeface="等线" panose="02010600030101010101" pitchFamily="2" charset="-122"/>
                  </a:rPr>
                  <a:t>图</a:t>
                </a:r>
                <a:r>
                  <a:rPr lang="en-US" altLang="zh-CN" smtClean="0">
                    <a:latin typeface="等线" panose="02010600030101010101" pitchFamily="2" charset="-122"/>
                    <a:ea typeface="等线" panose="02010600030101010101" pitchFamily="2" charset="-122"/>
                  </a:rPr>
                  <a:t>2)</a:t>
                </a:r>
                <a:r>
                  <a:rPr lang="zh-CN" altLang="en-US">
                    <a:latin typeface="等线" panose="02010600030101010101" pitchFamily="2" charset="-122"/>
                    <a:ea typeface="等线" panose="02010600030101010101" pitchFamily="2" charset="-122"/>
                  </a:rPr>
                  <a:t>需要</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绝对</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差值</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，突出</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相比“期望”</a:t>
                </a:r>
                <a:r>
                  <a:rPr kumimoji="0" lang="zh-CN" altLang="en-US"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rPr>
                  <a:t>差值</a:t>
                </a:r>
                <a:r>
                  <a:rPr lang="zh-CN" altLang="en-US" smtClean="0">
                    <a:latin typeface="等线" panose="02010600030101010101" pitchFamily="2" charset="-122"/>
                    <a:ea typeface="等线" panose="02010600030101010101" pitchFamily="2" charset="-122"/>
                  </a:rPr>
                  <a:t>偏离的距离</a:t>
                </a:r>
                <a:r>
                  <a:rPr lang="zh-CN" altLang="en-US" smtClean="0">
                    <a:latin typeface="等线" panose="02010600030101010101" pitchFamily="2" charset="-122"/>
                    <a:ea typeface="等线" panose="02010600030101010101" pitchFamily="2" charset="-122"/>
                  </a:rPr>
                  <a:t>；</a:t>
                </a:r>
                <a:endParaRPr kumimoji="0" lang="en-US" altLang="zh-CN" sz="3200" b="1" i="0" u="none" strike="noStrike" cap="none" spc="0" normalizeH="0" baseline="0" smtClean="0">
                  <a:ln>
                    <a:noFill/>
                  </a:ln>
                  <a:solidFill>
                    <a:srgbClr val="000000"/>
                  </a:solidFill>
                  <a:effectLst/>
                  <a:uFillTx/>
                  <a:latin typeface="等线" panose="02010600030101010101" pitchFamily="2" charset="-122"/>
                  <a:ea typeface="等线" panose="02010600030101010101" pitchFamily="2" charset="-122"/>
                  <a:sym typeface="Helvetica"/>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545050" y="7285746"/>
                <a:ext cx="6838950" cy="5233739"/>
              </a:xfrm>
              <a:prstGeom prst="rect">
                <a:avLst/>
              </a:prstGeom>
              <a:blipFill rotWithShape="1">
                <a:blip r:embed="rId3"/>
                <a:stretch>
                  <a:fillRect t="-5673" b="9"/>
                </a:stretch>
              </a:blipFill>
              <a:ln w="12700" cap="flat">
                <a:noFill/>
                <a:miter lim="400000"/>
              </a:ln>
            </p:spPr>
            <p:style>
              <a:lnRef idx="0">
                <a:scrgbClr r="0" g="0" b="0"/>
              </a:lnRef>
              <a:fillRef idx="0">
                <a:scrgbClr r="0" g="0" b="0"/>
              </a:fillRef>
              <a:effectRef idx="0">
                <a:scrgbClr r="0" g="0" b="0"/>
              </a:effectRef>
              <a:fontRef idx="none"/>
            </p:style>
            <p:txBody>
              <a:bodyPr/>
              <a:lstStyle/>
              <a:p>
                <a:r>
                  <a:rPr lang="zh-CN" altLang="en-US">
                    <a:noFill/>
                  </a:rPr>
                  <a:t> </a:t>
                </a:r>
              </a:p>
            </p:txBody>
          </p:sp>
        </mc:Fallback>
      </mc:AlternateContent>
      <p:pic>
        <p:nvPicPr>
          <p:cNvPr id="12" name="图片 11"/>
          <p:cNvPicPr>
            <a:picLocks noChangeAspect="1"/>
          </p:cNvPicPr>
          <p:nvPr/>
        </p:nvPicPr>
        <p:blipFill rotWithShape="1">
          <a:blip r:embed="rId4"/>
          <a:srcRect l="6302" t="57540" r="42824" b="1636"/>
          <a:stretch>
            <a:fillRect/>
          </a:stretch>
        </p:blipFill>
        <p:spPr>
          <a:xfrm>
            <a:off x="17240250" y="2195101"/>
            <a:ext cx="6305550" cy="4146546"/>
          </a:xfrm>
          <a:prstGeom prst="rect">
            <a:avLst/>
          </a:prstGeom>
        </p:spPr>
      </p:pic>
      <p:sp>
        <p:nvSpPr>
          <p:cNvPr id="13" name="文本框 12"/>
          <p:cNvSpPr txBox="1"/>
          <p:nvPr/>
        </p:nvSpPr>
        <p:spPr>
          <a:xfrm>
            <a:off x="12296323" y="7463467"/>
            <a:ext cx="129540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smtClean="0">
                <a:ln>
                  <a:noFill/>
                </a:ln>
                <a:solidFill>
                  <a:srgbClr val="000000"/>
                </a:solidFill>
                <a:effectLst/>
                <a:uFillTx/>
                <a:latin typeface="+mn-lt"/>
                <a:ea typeface="+mn-ea"/>
                <a:cs typeface="+mn-cs"/>
                <a:sym typeface="Helvetica"/>
              </a:rPr>
              <a:t>图</a:t>
            </a:r>
            <a:r>
              <a:rPr kumimoji="0" lang="en-US" altLang="zh-CN" sz="3200" b="1" i="0" u="none" strike="noStrike" cap="none" spc="0" normalizeH="0" baseline="0" smtClean="0">
                <a:ln>
                  <a:noFill/>
                </a:ln>
                <a:solidFill>
                  <a:srgbClr val="000000"/>
                </a:solidFill>
                <a:effectLst/>
                <a:uFillTx/>
                <a:latin typeface="+mn-lt"/>
                <a:ea typeface="+mn-ea"/>
                <a:cs typeface="+mn-cs"/>
                <a:sym typeface="Helvetica"/>
              </a:rPr>
              <a:t>1</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4" name="文本框 13"/>
          <p:cNvSpPr txBox="1"/>
          <p:nvPr/>
        </p:nvSpPr>
        <p:spPr>
          <a:xfrm>
            <a:off x="20545425" y="6492197"/>
            <a:ext cx="1295400"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smtClean="0">
                <a:ln>
                  <a:noFill/>
                </a:ln>
                <a:solidFill>
                  <a:srgbClr val="000000"/>
                </a:solidFill>
                <a:effectLst/>
                <a:uFillTx/>
                <a:latin typeface="+mn-lt"/>
                <a:ea typeface="+mn-ea"/>
                <a:cs typeface="+mn-cs"/>
                <a:sym typeface="Helvetica"/>
              </a:rPr>
              <a:t>图</a:t>
            </a:r>
            <a:r>
              <a:rPr kumimoji="0" lang="en-US" altLang="zh-CN" sz="3200" b="1" i="0" u="none" strike="noStrike" cap="none" spc="0" normalizeH="0" baseline="0" smtClean="0">
                <a:ln>
                  <a:noFill/>
                </a:ln>
                <a:solidFill>
                  <a:srgbClr val="000000"/>
                </a:solidFill>
                <a:effectLst/>
                <a:uFillTx/>
                <a:latin typeface="+mn-lt"/>
                <a:ea typeface="+mn-ea"/>
                <a:cs typeface="+mn-cs"/>
                <a:sym typeface="Helvetica"/>
              </a:rPr>
              <a:t>2</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 name="TextBox 5"/>
          <p:cNvSpPr txBox="1"/>
          <p:nvPr/>
        </p:nvSpPr>
        <p:spPr>
          <a:xfrm>
            <a:off x="20003770" y="12564745"/>
            <a:ext cx="4169410" cy="5403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Yuxiang Yao</a:t>
            </a:r>
            <a:endParaRPr lang="en-US"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PSS plot </a:t>
            </a:r>
            <a:endParaRPr lang="en-US" altLang="zh-CN" sz="3600" dirty="0"/>
          </a:p>
        </p:txBody>
      </p:sp>
      <p:sp>
        <p:nvSpPr>
          <p:cNvPr id="3" name="Title 2"/>
          <p:cNvSpPr>
            <a:spLocks noGrp="1"/>
          </p:cNvSpPr>
          <p:nvPr>
            <p:ph type="title"/>
          </p:nvPr>
        </p:nvSpPr>
        <p:spPr/>
        <p:txBody>
          <a:bodyPr/>
          <a:lstStyle/>
          <a:p>
            <a:r>
              <a:rPr lang="en-US" altLang="zh-CN" sz="4400" dirty="0"/>
              <a:t>Distance-contact</a:t>
            </a:r>
            <a:endParaRPr lang="en-US" altLang="zh-CN"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219200" y="4645660"/>
            <a:ext cx="11451590" cy="162179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pss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-i /mnt/linzejie/CDesk_test/data/5.HiC/2.Correlation/test.csv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/mnt/linzejie/CDesk_test/result/5.HiC/8.pss </a:t>
            </a:r>
            <a:endParaRPr lang="en-US" altLang="zh-CN" sz="2400" dirty="0"/>
          </a:p>
        </p:txBody>
      </p:sp>
      <p:sp>
        <p:nvSpPr>
          <p:cNvPr id="7" name="Content Placeholder 2"/>
          <p:cNvSpPr>
            <a:spLocks noGrp="1"/>
          </p:cNvSpPr>
          <p:nvPr/>
        </p:nvSpPr>
        <p:spPr>
          <a:xfrm>
            <a:off x="1626870" y="669099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46685" y="7265670"/>
          <a:ext cx="8399145" cy="4643755"/>
        </p:xfrm>
        <a:graphic>
          <a:graphicData uri="http://schemas.openxmlformats.org/drawingml/2006/table">
            <a:tbl>
              <a:tblPr>
                <a:tableStyleId>{5940675A-B579-460E-94D1-54222C63F5DA}</a:tableStyleId>
              </a:tblPr>
              <a:tblGrid>
                <a:gridCol w="2893695"/>
                <a:gridCol w="3978910"/>
                <a:gridCol w="1526540"/>
              </a:tblGrid>
              <a:tr h="457200">
                <a:tc>
                  <a:txBody>
                    <a:bodyPr/>
                    <a:lstStyle/>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457200">
                <a:tc>
                  <a:txBody>
                    <a:bodyPr/>
                    <a:lstStyle/>
                    <a:p>
                      <a:pPr marL="0" marR="0" algn="ctr">
                        <a:buNone/>
                      </a:pPr>
                      <a:r>
                        <a:rPr lang="en-US" sz="2400" b="0" kern="100">
                          <a:effectLst/>
                          <a:latin typeface="+mn-ea"/>
                        </a:rPr>
                        <a:t>-i</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sz="2400" b="0" kern="100">
                          <a:effectLst/>
                          <a:latin typeface="+mn-ea"/>
                          <a:cs typeface="+mn-ea"/>
                        </a:rPr>
                        <a:t>hic</a:t>
                      </a:r>
                      <a:r>
                        <a:rPr lang="zh-CN" altLang="en-US" sz="2400" b="0" kern="100">
                          <a:effectLst/>
                          <a:latin typeface="+mn-ea"/>
                          <a:cs typeface="+mn-ea"/>
                        </a:rPr>
                        <a:t>文件信息</a:t>
                      </a:r>
                      <a:r>
                        <a:rPr lang="en-US" altLang="zh-CN" sz="2400" b="0" kern="100">
                          <a:effectLst/>
                          <a:latin typeface="+mn-ea"/>
                          <a:cs typeface="+mn-ea"/>
                        </a:rPr>
                        <a:t>csv</a:t>
                      </a:r>
                      <a:r>
                        <a:rPr lang="zh-CN" altLang="en-US" sz="2400" b="0" kern="100">
                          <a:effectLst/>
                          <a:latin typeface="+mn-ea"/>
                          <a:cs typeface="+mn-ea"/>
                        </a:rPr>
                        <a:t>文件</a:t>
                      </a:r>
                      <a:endParaRPr lang="zh-CN" altLang="en-US" sz="2400" b="0" kern="100">
                        <a:effectLst/>
                        <a:latin typeface="+mn-ea"/>
                        <a:cs typeface="+mn-ea"/>
                      </a:endParaRPr>
                    </a:p>
                  </a:txBody>
                  <a:tcPr marL="68580" marR="68580" anchor="ctr"/>
                </a:tc>
                <a:tc>
                  <a:txBody>
                    <a:bodyPr/>
                    <a:lstStyle/>
                    <a:p>
                      <a:pPr marL="0" marR="0" algn="ctr">
                        <a:buNone/>
                      </a:pPr>
                      <a:r>
                        <a:rPr lang="en-US" altLang="zh-CN" sz="2400" b="0" kern="100" dirty="0">
                          <a:effectLst/>
                          <a:latin typeface="+mn-ea"/>
                        </a:rPr>
                        <a:t>-</a:t>
                      </a:r>
                      <a:endParaRPr lang="en-US" altLang="zh-CN" sz="2400" b="0" kern="100" dirty="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rPr>
                        <a:t>-o</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400" b="0" kern="100">
                          <a:effectLst/>
                          <a:latin typeface="+mn-ea"/>
                        </a:rPr>
                        <a:t>输出文件夹</a:t>
                      </a:r>
                      <a:endParaRPr lang="zh-CN" sz="24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400" b="0" kern="100">
                          <a:effectLst/>
                          <a:latin typeface="+mn-ea"/>
                        </a:rPr>
                        <a:t>-</a:t>
                      </a:r>
                      <a:endParaRPr lang="en-US" altLang="zh-CN" sz="2400" b="0" kern="100">
                        <a:effectLst/>
                        <a:latin typeface="+mn-ea"/>
                        <a:cs typeface="Times New Roman" panose="02020603050405020304" pitchFamily="18" charset="0"/>
                      </a:endParaRPr>
                    </a:p>
                  </a:txBody>
                  <a:tcPr marL="68580" marR="68580" anchor="ctr"/>
                </a:tc>
              </a:tr>
              <a:tr h="822960">
                <a:tc>
                  <a:txBody>
                    <a:bodyPr/>
                    <a:lstStyle/>
                    <a:p>
                      <a:pPr marL="0" marR="0" algn="ctr">
                        <a:buNone/>
                      </a:pPr>
                      <a:r>
                        <a:rPr lang="en-US" sz="2400" b="0" kern="100">
                          <a:effectLst/>
                          <a:latin typeface="+mn-ea"/>
                        </a:rPr>
                        <a:t>--bin</a:t>
                      </a:r>
                      <a:endParaRPr lang="en-US" sz="24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400" b="0" kern="100" dirty="0">
                          <a:effectLst/>
                          <a:latin typeface="+mn-ea"/>
                          <a:cs typeface="+mn-ea"/>
                          <a:sym typeface="+mn-ea"/>
                        </a:rPr>
                        <a:t>每一个数量级之间统计时划分的</a:t>
                      </a:r>
                      <a:r>
                        <a:rPr lang="en-US" altLang="zh-CN" sz="2400" b="0" kern="100" dirty="0">
                          <a:effectLst/>
                          <a:latin typeface="+mn-ea"/>
                          <a:cs typeface="+mn-ea"/>
                          <a:sym typeface="+mn-ea"/>
                        </a:rPr>
                        <a:t>bin</a:t>
                      </a:r>
                      <a:r>
                        <a:rPr lang="zh-CN" altLang="en-US" sz="2400" b="0" kern="100" dirty="0">
                          <a:effectLst/>
                          <a:latin typeface="+mn-ea"/>
                          <a:cs typeface="+mn-ea"/>
                          <a:sym typeface="+mn-ea"/>
                        </a:rPr>
                        <a:t>数量</a:t>
                      </a:r>
                      <a:endParaRPr lang="zh-CN" altLang="en-US" sz="2400" b="0" kern="100" dirty="0">
                        <a:effectLst/>
                        <a:latin typeface="+mn-ea"/>
                        <a:cs typeface="+mn-ea"/>
                        <a:sym typeface="+mn-ea"/>
                      </a:endParaRPr>
                    </a:p>
                  </a:txBody>
                  <a:tcPr marL="68580" marR="68580" anchor="ctr"/>
                </a:tc>
                <a:tc>
                  <a:txBody>
                    <a:bodyPr/>
                    <a:lstStyle/>
                    <a:p>
                      <a:pPr marL="0" marR="0" algn="ctr">
                        <a:buNone/>
                      </a:pPr>
                      <a:r>
                        <a:rPr lang="zh-CN" altLang="en-US" sz="2400" b="0" kern="100">
                          <a:effectLst/>
                          <a:latin typeface="+mn-ea"/>
                        </a:rPr>
                        <a:t> </a:t>
                      </a:r>
                      <a:r>
                        <a:rPr lang="en-US" altLang="zh-CN" sz="2400" b="0" kern="100">
                          <a:effectLst/>
                          <a:latin typeface="+mn-ea"/>
                        </a:rPr>
                        <a:t>20</a:t>
                      </a:r>
                      <a:endParaRPr lang="en-US" altLang="zh-CN" sz="2400" b="0" kern="100">
                        <a:effectLst/>
                        <a:latin typeface="+mn-ea"/>
                        <a:cs typeface="Times New Roman" panose="02020603050405020304" pitchFamily="18" charset="0"/>
                      </a:endParaRPr>
                    </a:p>
                  </a:txBody>
                  <a:tcPr marL="68580" marR="68580" anchor="ctr"/>
                </a:tc>
              </a:tr>
              <a:tr h="803275">
                <a:tc>
                  <a:txBody>
                    <a:bodyPr/>
                    <a:lstStyle/>
                    <a:p>
                      <a:pPr marL="0" marR="0" algn="ctr">
                        <a:buNone/>
                      </a:pPr>
                      <a:r>
                        <a:rPr lang="en-US" sz="2400" b="0" kern="100">
                          <a:effectLst/>
                          <a:latin typeface="+mn-ea"/>
                        </a:rPr>
                        <a:t>--curve_mean_min</a:t>
                      </a:r>
                      <a:endParaRPr lang="en-US" sz="24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400" b="0" kern="100">
                          <a:effectLst/>
                          <a:latin typeface="+mn-ea"/>
                          <a:cs typeface="+mn-ea"/>
                        </a:rPr>
                        <a:t>绘制曲线时均值下界（不含）</a:t>
                      </a:r>
                      <a:endParaRPr lang="zh-CN" altLang="en-US" sz="2400" b="0" kern="100">
                        <a:effectLst/>
                        <a:latin typeface="+mn-ea"/>
                        <a:cs typeface="+mn-ea"/>
                      </a:endParaRPr>
                    </a:p>
                  </a:txBody>
                  <a:tcPr marL="68580" marR="68580" anchor="ctr"/>
                </a:tc>
                <a:tc>
                  <a:txBody>
                    <a:bodyPr/>
                    <a:lstStyle/>
                    <a:p>
                      <a:pPr marL="0" marR="0" algn="ctr">
                        <a:buNone/>
                      </a:pPr>
                      <a:r>
                        <a:rPr lang="en-US" altLang="zh-CN" sz="2400" b="0" kern="100" dirty="0">
                          <a:effectLst/>
                          <a:latin typeface="+mn-ea"/>
                          <a:cs typeface="Times New Roman" panose="02020603050405020304" pitchFamily="18" charset="0"/>
                        </a:rPr>
                        <a:t>1e-6</a:t>
                      </a:r>
                      <a:endParaRPr lang="en-US" altLang="zh-CN" sz="2400" b="0" kern="100" dirty="0">
                        <a:effectLst/>
                        <a:latin typeface="+mn-ea"/>
                        <a:cs typeface="Times New Roman" panose="02020603050405020304" pitchFamily="18" charset="0"/>
                      </a:endParaRPr>
                    </a:p>
                  </a:txBody>
                  <a:tcPr marL="68580" marR="68580" anchor="ctr"/>
                </a:tc>
              </a:tr>
              <a:tr h="1188720">
                <a:tc>
                  <a:txBody>
                    <a:bodyPr/>
                    <a:p>
                      <a:pPr marL="0" marR="0" algn="ctr">
                        <a:buNone/>
                      </a:pPr>
                      <a:r>
                        <a:rPr lang="en-US" altLang="en-US" sz="2400" b="0" kern="100">
                          <a:effectLst/>
                          <a:latin typeface="+mn-ea"/>
                          <a:cs typeface="Times New Roman" panose="02020603050405020304" pitchFamily="18" charset="0"/>
                        </a:rPr>
                        <a:t>--curve_bin_min</a:t>
                      </a:r>
                      <a:endParaRPr lang="en-US" altLang="en-US"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rPr>
                        <a:t>绘制曲线时</a:t>
                      </a:r>
                      <a:r>
                        <a:rPr lang="en-US" altLang="zh-CN" sz="2400" b="0" kern="100">
                          <a:effectLst/>
                          <a:latin typeface="+mn-ea"/>
                          <a:cs typeface="+mn-ea"/>
                        </a:rPr>
                        <a:t>bin</a:t>
                      </a:r>
                      <a:r>
                        <a:rPr lang="zh-CN" altLang="en-US" sz="2400" b="0" kern="100">
                          <a:effectLst/>
                          <a:latin typeface="+mn-ea"/>
                          <a:cs typeface="+mn-ea"/>
                        </a:rPr>
                        <a:t>索引数下界（不含），即前</a:t>
                      </a:r>
                      <a:r>
                        <a:rPr lang="en-US" altLang="zh-CN" sz="2400" b="0" kern="100">
                          <a:effectLst/>
                          <a:latin typeface="+mn-ea"/>
                          <a:cs typeface="+mn-ea"/>
                        </a:rPr>
                        <a:t>X</a:t>
                      </a:r>
                      <a:r>
                        <a:rPr lang="zh-CN" altLang="en-US" sz="2400" b="0" kern="100">
                          <a:effectLst/>
                          <a:latin typeface="+mn-ea"/>
                          <a:cs typeface="+mn-ea"/>
                        </a:rPr>
                        <a:t>个</a:t>
                      </a:r>
                      <a:r>
                        <a:rPr lang="en-US" altLang="zh-CN" sz="2400" b="0" kern="100">
                          <a:effectLst/>
                          <a:latin typeface="+mn-ea"/>
                          <a:cs typeface="+mn-ea"/>
                        </a:rPr>
                        <a:t>bin</a:t>
                      </a:r>
                      <a:r>
                        <a:rPr lang="zh-CN" altLang="en-US" sz="2400" b="0" kern="100">
                          <a:effectLst/>
                          <a:latin typeface="+mn-ea"/>
                          <a:cs typeface="+mn-ea"/>
                        </a:rPr>
                        <a:t>不要绘制</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0</a:t>
                      </a:r>
                      <a:endParaRPr lang="en-US" altLang="zh-CN" sz="2400" b="0" kern="100" dirty="0">
                        <a:effectLst/>
                        <a:latin typeface="+mn-ea"/>
                        <a:cs typeface="Times New Roman" panose="02020603050405020304" pitchFamily="18" charset="0"/>
                      </a:endParaRPr>
                    </a:p>
                  </a:txBody>
                  <a:tcPr marL="68580" marR="68580" anchor="ctr"/>
                </a:tc>
              </a:tr>
            </a:tbl>
          </a:graphicData>
        </a:graphic>
      </p:graphicFrame>
      <p:pic>
        <p:nvPicPr>
          <p:cNvPr id="11" name="图片 10"/>
          <p:cNvPicPr>
            <a:picLocks noChangeAspect="1"/>
          </p:cNvPicPr>
          <p:nvPr/>
        </p:nvPicPr>
        <p:blipFill>
          <a:blip r:embed="rId2"/>
          <a:stretch>
            <a:fillRect/>
          </a:stretch>
        </p:blipFill>
        <p:spPr>
          <a:xfrm>
            <a:off x="15016480" y="1808480"/>
            <a:ext cx="4153535" cy="2496185"/>
          </a:xfrm>
          <a:prstGeom prst="rect">
            <a:avLst/>
          </a:prstGeom>
        </p:spPr>
      </p:pic>
      <p:pic>
        <p:nvPicPr>
          <p:cNvPr id="15" name="图片 14"/>
          <p:cNvPicPr>
            <a:picLocks noChangeAspect="1"/>
          </p:cNvPicPr>
          <p:nvPr/>
        </p:nvPicPr>
        <p:blipFill>
          <a:blip r:embed="rId3"/>
          <a:stretch>
            <a:fillRect/>
          </a:stretch>
        </p:blipFill>
        <p:spPr>
          <a:xfrm>
            <a:off x="19037935" y="6977380"/>
            <a:ext cx="4968875" cy="2966085"/>
          </a:xfrm>
          <a:prstGeom prst="rect">
            <a:avLst/>
          </a:prstGeom>
        </p:spPr>
      </p:pic>
      <p:pic>
        <p:nvPicPr>
          <p:cNvPr id="16" name="图片 15"/>
          <p:cNvPicPr>
            <a:picLocks noChangeAspect="1"/>
          </p:cNvPicPr>
          <p:nvPr/>
        </p:nvPicPr>
        <p:blipFill>
          <a:blip r:embed="rId4"/>
          <a:stretch>
            <a:fillRect/>
          </a:stretch>
        </p:blipFill>
        <p:spPr>
          <a:xfrm>
            <a:off x="19001740" y="10001250"/>
            <a:ext cx="5005070" cy="2965450"/>
          </a:xfrm>
          <a:prstGeom prst="rect">
            <a:avLst/>
          </a:prstGeom>
        </p:spPr>
      </p:pic>
      <p:graphicFrame>
        <p:nvGraphicFramePr>
          <p:cNvPr id="17" name="表格 16"/>
          <p:cNvGraphicFramePr>
            <a:graphicFrameLocks noGrp="1"/>
          </p:cNvGraphicFramePr>
          <p:nvPr>
            <p:custDataLst>
              <p:tags r:id="rId5"/>
            </p:custDataLst>
          </p:nvPr>
        </p:nvGraphicFramePr>
        <p:xfrm>
          <a:off x="8726805" y="6500495"/>
          <a:ext cx="8961120" cy="6596380"/>
        </p:xfrm>
        <a:graphic>
          <a:graphicData uri="http://schemas.openxmlformats.org/drawingml/2006/table">
            <a:tbl>
              <a:tblPr>
                <a:tableStyleId>{5940675A-B579-460E-94D1-54222C63F5DA}</a:tableStyleId>
              </a:tblPr>
              <a:tblGrid>
                <a:gridCol w="3158490"/>
                <a:gridCol w="4622165"/>
                <a:gridCol w="1180465"/>
              </a:tblGrid>
              <a:tr h="522605">
                <a:tc>
                  <a:txBody>
                    <a:bodyPr/>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p>
                      <a:pPr marL="0" marR="0" algn="ctr">
                        <a:buNone/>
                      </a:pPr>
                      <a:r>
                        <a:rPr lang="en-US" altLang="zh-CN" sz="2400" b="0" kern="100" dirty="0">
                          <a:effectLst/>
                          <a:latin typeface="+mn-ea"/>
                        </a:rPr>
                        <a:t>--</a:t>
                      </a: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522605">
                <a:tc>
                  <a:txBody>
                    <a:bodyPr/>
                    <a:p>
                      <a:pPr marL="0" marR="0" algn="ctr">
                        <a:buNone/>
                      </a:pPr>
                      <a:r>
                        <a:rPr lang="en-US" sz="2400" b="0" kern="100">
                          <a:effectLst/>
                          <a:latin typeface="+mn-ea"/>
                          <a:sym typeface="+mn-ea"/>
                        </a:rPr>
                        <a:t>--curve_x_min</a:t>
                      </a:r>
                      <a:endParaRPr lang="en-US" sz="2400" b="0" kern="100">
                        <a:effectLst/>
                        <a:latin typeface="+mn-ea"/>
                        <a:sym typeface="+mn-ea"/>
                      </a:endParaRPr>
                    </a:p>
                  </a:txBody>
                  <a:tcPr marL="68580" marR="68580" anchor="ctr"/>
                </a:tc>
                <a:tc>
                  <a:txBody>
                    <a:bodyPr/>
                    <a:p>
                      <a:pPr marL="0" marR="0" algn="ctr">
                        <a:buNone/>
                      </a:pPr>
                      <a:r>
                        <a:rPr lang="zh-CN" altLang="en-US" sz="2400" b="0" kern="100">
                          <a:effectLst/>
                          <a:latin typeface="+mn-ea"/>
                          <a:cs typeface="+mn-ea"/>
                        </a:rPr>
                        <a:t>曲线图</a:t>
                      </a:r>
                      <a:r>
                        <a:rPr lang="en-US" altLang="zh-CN" sz="2400" b="0" kern="100">
                          <a:effectLst/>
                          <a:latin typeface="+mn-ea"/>
                          <a:cs typeface="+mn-ea"/>
                        </a:rPr>
                        <a:t>X</a:t>
                      </a:r>
                      <a:r>
                        <a:rPr lang="zh-CN" altLang="en-US" sz="2400" b="0" kern="100">
                          <a:effectLst/>
                          <a:latin typeface="+mn-ea"/>
                          <a:cs typeface="+mn-ea"/>
                        </a:rPr>
                        <a:t>轴最小截断值（含）</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4</a:t>
                      </a:r>
                      <a:endParaRPr lang="en-US" altLang="zh-CN" sz="2400" b="0" kern="100" dirty="0">
                        <a:effectLst/>
                        <a:latin typeface="+mn-ea"/>
                        <a:cs typeface="Times New Roman" panose="02020603050405020304" pitchFamily="18" charset="0"/>
                      </a:endParaRPr>
                    </a:p>
                  </a:txBody>
                  <a:tcPr marL="68580" marR="68580" anchor="ctr"/>
                </a:tc>
              </a:tr>
              <a:tr h="560705">
                <a:tc>
                  <a:txBody>
                    <a:bodyPr/>
                    <a:p>
                      <a:pPr marL="0" marR="0" algn="ctr">
                        <a:buNone/>
                      </a:pPr>
                      <a:r>
                        <a:rPr lang="en-US" sz="2400" b="0" kern="100">
                          <a:effectLst/>
                          <a:latin typeface="+mn-ea"/>
                          <a:sym typeface="+mn-ea"/>
                        </a:rPr>
                        <a:t>--curve_x_max</a:t>
                      </a:r>
                      <a:endParaRPr lang="en-US" sz="2400" b="0" kern="100" baseline="30000">
                        <a:effectLst/>
                        <a:latin typeface="+mn-ea"/>
                        <a:cs typeface="Times New Roman" panose="02020603050405020304" pitchFamily="18" charset="0"/>
                        <a:sym typeface="+mn-ea"/>
                      </a:endParaRPr>
                    </a:p>
                  </a:txBody>
                  <a:tcPr marL="68580" marR="68580" anchor="ctr"/>
                </a:tc>
                <a:tc>
                  <a:txBody>
                    <a:bodyPr/>
                    <a:p>
                      <a:pPr marL="0" marR="0" algn="ctr">
                        <a:buNone/>
                      </a:pPr>
                      <a:r>
                        <a:rPr lang="zh-CN" altLang="en-US" sz="2400" b="0" kern="100">
                          <a:effectLst/>
                          <a:latin typeface="+mn-ea"/>
                          <a:cs typeface="+mn-ea"/>
                          <a:sym typeface="+mn-ea"/>
                        </a:rPr>
                        <a:t>曲线图</a:t>
                      </a:r>
                      <a:r>
                        <a:rPr lang="en-US" altLang="zh-CN" sz="2400" b="0" kern="100">
                          <a:effectLst/>
                          <a:latin typeface="+mn-ea"/>
                          <a:cs typeface="+mn-ea"/>
                          <a:sym typeface="+mn-ea"/>
                        </a:rPr>
                        <a:t>X</a:t>
                      </a:r>
                      <a:r>
                        <a:rPr lang="zh-CN" altLang="en-US" sz="2400" b="0" kern="100">
                          <a:effectLst/>
                          <a:latin typeface="+mn-ea"/>
                          <a:cs typeface="+mn-ea"/>
                          <a:sym typeface="+mn-ea"/>
                        </a:rPr>
                        <a:t>轴最大截断值（含</a:t>
                      </a:r>
                      <a:endParaRPr lang="zh-CN" altLang="en-US" sz="2400" b="0" kern="100">
                        <a:effectLst/>
                        <a:latin typeface="+mn-ea"/>
                        <a:cs typeface="+mn-ea"/>
                        <a:sym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8</a:t>
                      </a:r>
                      <a:endParaRPr lang="en-US" altLang="zh-CN" sz="2400" b="0" kern="100">
                        <a:effectLst/>
                        <a:latin typeface="+mn-ea"/>
                        <a:cs typeface="Times New Roman" panose="02020603050405020304" pitchFamily="18" charset="0"/>
                      </a:endParaRPr>
                    </a:p>
                  </a:txBody>
                  <a:tcPr marL="68580" marR="68580" anchor="ctr"/>
                </a:tc>
              </a:tr>
              <a:tr h="953135">
                <a:tc>
                  <a:txBody>
                    <a:bodyPr/>
                    <a:p>
                      <a:pPr marL="0" marR="0" algn="ctr">
                        <a:buNone/>
                      </a:pPr>
                      <a:r>
                        <a:rPr lang="en-US" altLang="zh-CN" sz="2400" b="0" kern="100">
                          <a:effectLst/>
                          <a:latin typeface="+mn-ea"/>
                          <a:cs typeface="Times New Roman" panose="02020603050405020304" pitchFamily="18" charset="0"/>
                        </a:rPr>
                        <a:t>--expcurve_y_bias</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rPr>
                        <a:t>期望曲线与期望差异时的</a:t>
                      </a:r>
                      <a:r>
                        <a:rPr lang="en-US" altLang="zh-CN" sz="2400" b="0" kern="100">
                          <a:effectLst/>
                          <a:latin typeface="+mn-ea"/>
                        </a:rPr>
                        <a:t>Y</a:t>
                      </a:r>
                      <a:r>
                        <a:rPr lang="zh-CN" altLang="en-US" sz="2400" b="0" kern="100">
                          <a:effectLst/>
                          <a:latin typeface="+mn-ea"/>
                        </a:rPr>
                        <a:t>轴偏移量</a:t>
                      </a:r>
                      <a:endParaRPr lang="zh-CN" altLang="en-US" sz="2400" b="0" kern="100">
                        <a:effectLst/>
                        <a:latin typeface="+mn-ea"/>
                      </a:endParaRPr>
                    </a:p>
                  </a:txBody>
                  <a:tcPr marL="68580" marR="68580" anchor="ctr"/>
                </a:tc>
                <a:tc>
                  <a:txBody>
                    <a:bodyPr/>
                    <a:p>
                      <a:pPr marL="0" marR="0" algn="ctr">
                        <a:buNone/>
                      </a:pPr>
                      <a:r>
                        <a:rPr lang="en-US" altLang="zh-CN" sz="2400" b="0" kern="100">
                          <a:effectLst/>
                          <a:latin typeface="+mn-ea"/>
                          <a:cs typeface="Times New Roman" panose="02020603050405020304" pitchFamily="18" charset="0"/>
                        </a:rPr>
                        <a:t>-4</a:t>
                      </a:r>
                      <a:endParaRPr lang="en-US" altLang="zh-CN" sz="2400" b="0" kern="100">
                        <a:effectLst/>
                        <a:latin typeface="+mn-ea"/>
                        <a:cs typeface="Times New Roman" panose="02020603050405020304" pitchFamily="18" charset="0"/>
                      </a:endParaRPr>
                    </a:p>
                  </a:txBody>
                  <a:tcPr marL="68580" marR="68580" anchor="ctr"/>
                </a:tc>
              </a:tr>
              <a:tr h="953135">
                <a:tc>
                  <a:txBody>
                    <a:bodyPr/>
                    <a:p>
                      <a:pPr marL="0" marR="0" algn="ctr">
                        <a:buNone/>
                      </a:pPr>
                      <a:r>
                        <a:rPr lang="en-US" sz="2400" b="0" kern="100">
                          <a:effectLst/>
                          <a:latin typeface="+mn-ea"/>
                        </a:rPr>
                        <a:t>-</a:t>
                      </a:r>
                      <a:r>
                        <a:rPr lang="en-US" altLang="zh-CN" sz="2400" b="0" kern="100">
                          <a:effectLst/>
                          <a:latin typeface="+mn-ea"/>
                          <a:cs typeface="Times New Roman" panose="02020603050405020304" pitchFamily="18" charset="0"/>
                        </a:rPr>
                        <a:t>-expcurve_x_min</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dirty="0">
                          <a:effectLst/>
                          <a:latin typeface="+mn-ea"/>
                          <a:cs typeface="+mn-ea"/>
                          <a:sym typeface="+mn-ea"/>
                        </a:rPr>
                        <a:t>与期望曲线差异时的</a:t>
                      </a:r>
                      <a:r>
                        <a:rPr lang="en-US" altLang="zh-CN" sz="2400" b="0" kern="100" dirty="0">
                          <a:effectLst/>
                          <a:latin typeface="+mn-ea"/>
                          <a:cs typeface="+mn-ea"/>
                          <a:sym typeface="+mn-ea"/>
                        </a:rPr>
                        <a:t>X</a:t>
                      </a:r>
                      <a:r>
                        <a:rPr lang="zh-CN" altLang="en-US" sz="2400" b="0" kern="100" dirty="0">
                          <a:effectLst/>
                          <a:latin typeface="+mn-ea"/>
                          <a:cs typeface="+mn-ea"/>
                          <a:sym typeface="+mn-ea"/>
                        </a:rPr>
                        <a:t>轴最小舍弃值</a:t>
                      </a:r>
                      <a:endParaRPr lang="zh-CN" altLang="en-US" sz="2400" b="0" kern="100" dirty="0">
                        <a:effectLst/>
                        <a:latin typeface="+mn-ea"/>
                        <a:cs typeface="+mn-ea"/>
                        <a:sym typeface="+mn-ea"/>
                      </a:endParaRPr>
                    </a:p>
                  </a:txBody>
                  <a:tcPr marL="68580" marR="68580" anchor="ctr"/>
                </a:tc>
                <a:tc>
                  <a:txBody>
                    <a:bodyPr/>
                    <a:p>
                      <a:pPr marL="0" marR="0" algn="ctr">
                        <a:buNone/>
                      </a:pPr>
                      <a:r>
                        <a:rPr lang="en-US" altLang="zh-CN" sz="2400" b="0" kern="100">
                          <a:effectLst/>
                          <a:latin typeface="+mn-ea"/>
                        </a:rPr>
                        <a:t>5</a:t>
                      </a:r>
                      <a:r>
                        <a:rPr lang="zh-CN" altLang="en-US" sz="2400" b="0" kern="100">
                          <a:effectLst/>
                          <a:latin typeface="+mn-ea"/>
                        </a:rPr>
                        <a:t> </a:t>
                      </a:r>
                      <a:endParaRPr lang="zh-CN" altLang="en-US" sz="2400" b="0" kern="100">
                        <a:effectLst/>
                        <a:latin typeface="+mn-ea"/>
                        <a:cs typeface="Times New Roman" panose="02020603050405020304" pitchFamily="18" charset="0"/>
                      </a:endParaRPr>
                    </a:p>
                  </a:txBody>
                  <a:tcPr marL="68580" marR="68580" anchor="ctr"/>
                </a:tc>
              </a:tr>
              <a:tr h="953135">
                <a:tc>
                  <a:txBody>
                    <a:bodyPr/>
                    <a:p>
                      <a:pPr marL="0" marR="0" algn="ctr">
                        <a:buNone/>
                      </a:pPr>
                      <a:r>
                        <a:rPr lang="en-US" sz="2400" b="0" kern="100">
                          <a:effectLst/>
                          <a:latin typeface="+mn-ea"/>
                        </a:rPr>
                        <a:t>-</a:t>
                      </a:r>
                      <a:r>
                        <a:rPr lang="en-US" altLang="zh-CN" sz="2400" b="0" kern="100">
                          <a:effectLst/>
                          <a:latin typeface="+mn-ea"/>
                          <a:cs typeface="Times New Roman" panose="02020603050405020304" pitchFamily="18" charset="0"/>
                        </a:rPr>
                        <a:t>-expcurve_x_max</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dirty="0">
                          <a:effectLst/>
                          <a:latin typeface="+mn-ea"/>
                          <a:cs typeface="+mn-ea"/>
                          <a:sym typeface="+mn-ea"/>
                        </a:rPr>
                        <a:t>与期望曲线差异时的</a:t>
                      </a:r>
                      <a:r>
                        <a:rPr lang="en-US" altLang="zh-CN" sz="2400" b="0" kern="100" dirty="0">
                          <a:effectLst/>
                          <a:latin typeface="+mn-ea"/>
                          <a:cs typeface="+mn-ea"/>
                          <a:sym typeface="+mn-ea"/>
                        </a:rPr>
                        <a:t>X</a:t>
                      </a:r>
                      <a:r>
                        <a:rPr lang="zh-CN" altLang="en-US" sz="2400" b="0" kern="100" dirty="0">
                          <a:effectLst/>
                          <a:latin typeface="+mn-ea"/>
                          <a:cs typeface="+mn-ea"/>
                          <a:sym typeface="+mn-ea"/>
                        </a:rPr>
                        <a:t>轴最大舍弃值</a:t>
                      </a:r>
                      <a:endParaRPr lang="zh-CN" altLang="en-US" sz="2400" b="0" kern="100" dirty="0">
                        <a:effectLst/>
                        <a:latin typeface="+mn-ea"/>
                        <a:cs typeface="+mn-ea"/>
                        <a:sym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8</a:t>
                      </a:r>
                      <a:endParaRPr lang="en-US" altLang="zh-CN" sz="2400" b="0" kern="100" dirty="0">
                        <a:effectLst/>
                        <a:latin typeface="+mn-ea"/>
                        <a:cs typeface="Times New Roman" panose="02020603050405020304" pitchFamily="18" charset="0"/>
                      </a:endParaRPr>
                    </a:p>
                  </a:txBody>
                  <a:tcPr marL="68580" marR="68580" anchor="ctr"/>
                </a:tc>
              </a:tr>
              <a:tr h="522605">
                <a:tc>
                  <a:txBody>
                    <a:bodyPr/>
                    <a:p>
                      <a:pPr marL="0" marR="0" algn="ctr">
                        <a:buNone/>
                      </a:pPr>
                      <a:r>
                        <a:rPr lang="en-US" altLang="en-US" sz="2400" b="0" kern="100">
                          <a:effectLst/>
                          <a:latin typeface="+mn-ea"/>
                          <a:cs typeface="Times New Roman" panose="02020603050405020304" pitchFamily="18" charset="0"/>
                        </a:rPr>
                        <a:t>-</a:t>
                      </a:r>
                      <a:r>
                        <a:rPr lang="en-US" altLang="zh-CN" sz="2400" b="0" kern="100">
                          <a:effectLst/>
                          <a:latin typeface="+mn-ea"/>
                          <a:cs typeface="Times New Roman" panose="02020603050405020304" pitchFamily="18" charset="0"/>
                        </a:rPr>
                        <a:t>-heatmap_x_min</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rPr>
                        <a:t>热图的</a:t>
                      </a:r>
                      <a:r>
                        <a:rPr lang="en-US" altLang="zh-CN" sz="2400" b="0" kern="100">
                          <a:effectLst/>
                          <a:latin typeface="+mn-ea"/>
                          <a:cs typeface="+mn-ea"/>
                        </a:rPr>
                        <a:t>X</a:t>
                      </a:r>
                      <a:r>
                        <a:rPr lang="zh-CN" altLang="en-US" sz="2400" b="0" kern="100">
                          <a:effectLst/>
                          <a:latin typeface="+mn-ea"/>
                          <a:cs typeface="+mn-ea"/>
                        </a:rPr>
                        <a:t>轴范围最小值</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4.8</a:t>
                      </a:r>
                      <a:endParaRPr lang="en-US" altLang="zh-CN" sz="2400" b="0" kern="100" dirty="0">
                        <a:effectLst/>
                        <a:latin typeface="+mn-ea"/>
                        <a:cs typeface="Times New Roman" panose="02020603050405020304" pitchFamily="18" charset="0"/>
                      </a:endParaRPr>
                    </a:p>
                  </a:txBody>
                  <a:tcPr marL="68580" marR="68580" anchor="ctr"/>
                </a:tc>
              </a:tr>
              <a:tr h="542925">
                <a:tc>
                  <a:txBody>
                    <a:bodyPr/>
                    <a:p>
                      <a:pPr marL="0" marR="0" algn="ctr">
                        <a:buNone/>
                      </a:pPr>
                      <a:r>
                        <a:rPr lang="en-US" sz="2400" b="0" kern="100">
                          <a:effectLst/>
                          <a:latin typeface="+mn-ea"/>
                        </a:rPr>
                        <a:t>-</a:t>
                      </a:r>
                      <a:r>
                        <a:rPr lang="en-US" altLang="zh-CN" sz="2400" b="0" kern="100">
                          <a:effectLst/>
                          <a:latin typeface="+mn-ea"/>
                          <a:cs typeface="Times New Roman" panose="02020603050405020304" pitchFamily="18" charset="0"/>
                        </a:rPr>
                        <a:t>-heatmap_x_max</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sym typeface="+mn-ea"/>
                        </a:rPr>
                        <a:t>热图的</a:t>
                      </a:r>
                      <a:r>
                        <a:rPr lang="en-US" altLang="zh-CN" sz="2400" b="0" kern="100">
                          <a:effectLst/>
                          <a:latin typeface="+mn-ea"/>
                          <a:cs typeface="+mn-ea"/>
                          <a:sym typeface="+mn-ea"/>
                        </a:rPr>
                        <a:t>X</a:t>
                      </a:r>
                      <a:r>
                        <a:rPr lang="zh-CN" altLang="en-US" sz="2400" b="0" kern="100">
                          <a:effectLst/>
                          <a:latin typeface="+mn-ea"/>
                          <a:cs typeface="+mn-ea"/>
                          <a:sym typeface="+mn-ea"/>
                        </a:rPr>
                        <a:t>轴范围最大值</a:t>
                      </a:r>
                      <a:endParaRPr lang="zh-CN" altLang="en-US" sz="2400" b="0" kern="100">
                        <a:effectLst/>
                        <a:latin typeface="+mn-ea"/>
                        <a:cs typeface="+mn-ea"/>
                        <a:sym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7.5</a:t>
                      </a:r>
                      <a:endParaRPr lang="en-US" altLang="zh-CN" sz="2400" b="0" kern="100" dirty="0">
                        <a:effectLst/>
                        <a:latin typeface="+mn-ea"/>
                        <a:cs typeface="Times New Roman" panose="02020603050405020304" pitchFamily="18" charset="0"/>
                      </a:endParaRPr>
                    </a:p>
                  </a:txBody>
                  <a:tcPr marL="68580" marR="68580" anchor="ctr"/>
                </a:tc>
              </a:tr>
              <a:tr h="522605">
                <a:tc>
                  <a:txBody>
                    <a:bodyPr/>
                    <a:p>
                      <a:pPr marL="0" marR="0" algn="ctr">
                        <a:buNone/>
                      </a:pPr>
                      <a:r>
                        <a:rPr lang="en-US" altLang="zh-CN" sz="2400" b="0" kern="100">
                          <a:effectLst/>
                          <a:latin typeface="+mn-ea"/>
                          <a:cs typeface="Times New Roman" panose="02020603050405020304" pitchFamily="18" charset="0"/>
                        </a:rPr>
                        <a:t>--height</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rPr>
                        <a:t>图片高度</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10</a:t>
                      </a:r>
                      <a:endParaRPr lang="en-US" altLang="zh-CN" sz="2400" b="0" kern="100" dirty="0">
                        <a:effectLst/>
                        <a:latin typeface="+mn-ea"/>
                        <a:cs typeface="Times New Roman" panose="02020603050405020304" pitchFamily="18" charset="0"/>
                      </a:endParaRPr>
                    </a:p>
                  </a:txBody>
                  <a:tcPr marL="68580" marR="68580" anchor="ctr"/>
                </a:tc>
              </a:tr>
              <a:tr h="542925">
                <a:tc>
                  <a:txBody>
                    <a:bodyPr/>
                    <a:p>
                      <a:pPr marL="0" marR="0" algn="ctr">
                        <a:buNone/>
                      </a:pPr>
                      <a:r>
                        <a:rPr lang="en-US" altLang="zh-CN" sz="2400" b="0" kern="100">
                          <a:effectLst/>
                          <a:latin typeface="+mn-ea"/>
                          <a:cs typeface="Times New Roman" panose="02020603050405020304" pitchFamily="18" charset="0"/>
                        </a:rPr>
                        <a:t>--width</a:t>
                      </a:r>
                      <a:endParaRPr lang="en-US" altLang="zh-CN" sz="2400" b="0" kern="100">
                        <a:effectLst/>
                        <a:latin typeface="+mn-ea"/>
                        <a:cs typeface="Times New Roman" panose="02020603050405020304" pitchFamily="18" charset="0"/>
                      </a:endParaRPr>
                    </a:p>
                  </a:txBody>
                  <a:tcPr marL="68580" marR="68580" anchor="ctr"/>
                </a:tc>
                <a:tc>
                  <a:txBody>
                    <a:bodyPr/>
                    <a:p>
                      <a:pPr marL="0" marR="0" algn="ctr">
                        <a:buNone/>
                      </a:pPr>
                      <a:r>
                        <a:rPr lang="zh-CN" altLang="en-US" sz="2400" b="0" kern="100">
                          <a:effectLst/>
                          <a:latin typeface="+mn-ea"/>
                          <a:cs typeface="+mn-ea"/>
                        </a:rPr>
                        <a:t>图片宽度</a:t>
                      </a:r>
                      <a:endParaRPr lang="zh-CN" altLang="en-US" sz="2400" b="0" kern="100">
                        <a:effectLst/>
                        <a:latin typeface="+mn-ea"/>
                        <a:cs typeface="+mn-ea"/>
                      </a:endParaRPr>
                    </a:p>
                  </a:txBody>
                  <a:tcPr marL="68580" marR="68580" anchor="ctr"/>
                </a:tc>
                <a:tc>
                  <a:txBody>
                    <a:bodyPr/>
                    <a:p>
                      <a:pPr marL="0" marR="0" algn="ctr">
                        <a:buNone/>
                      </a:pPr>
                      <a:r>
                        <a:rPr lang="en-US" altLang="zh-CN" sz="2400" b="0" kern="100" dirty="0">
                          <a:effectLst/>
                          <a:latin typeface="+mn-ea"/>
                          <a:cs typeface="Times New Roman" panose="02020603050405020304" pitchFamily="18" charset="0"/>
                        </a:rPr>
                        <a:t>6</a:t>
                      </a:r>
                      <a:endParaRPr lang="en-US" altLang="zh-CN" sz="2400" b="0" kern="100" dirty="0">
                        <a:effectLst/>
                        <a:latin typeface="+mn-ea"/>
                        <a:cs typeface="Times New Roman" panose="02020603050405020304" pitchFamily="18" charset="0"/>
                      </a:endParaRPr>
                    </a:p>
                  </a:txBody>
                  <a:tcPr marL="68580" marR="68580" anchor="ctr"/>
                </a:tc>
              </a:tr>
            </a:tbl>
          </a:graphicData>
        </a:graphic>
      </p:graphicFrame>
      <p:pic>
        <p:nvPicPr>
          <p:cNvPr id="19" name="图片 18"/>
          <p:cNvPicPr>
            <a:picLocks noChangeAspect="1"/>
          </p:cNvPicPr>
          <p:nvPr/>
        </p:nvPicPr>
        <p:blipFill>
          <a:blip r:embed="rId6"/>
          <a:stretch>
            <a:fillRect/>
          </a:stretch>
        </p:blipFill>
        <p:spPr>
          <a:xfrm>
            <a:off x="19467195" y="1808480"/>
            <a:ext cx="4074160" cy="2442210"/>
          </a:xfrm>
          <a:prstGeom prst="rect">
            <a:avLst/>
          </a:prstGeom>
        </p:spPr>
      </p:pic>
      <p:pic>
        <p:nvPicPr>
          <p:cNvPr id="20" name="图片 19"/>
          <p:cNvPicPr>
            <a:picLocks noChangeAspect="1"/>
          </p:cNvPicPr>
          <p:nvPr/>
        </p:nvPicPr>
        <p:blipFill>
          <a:blip r:embed="rId7"/>
          <a:stretch>
            <a:fillRect/>
          </a:stretch>
        </p:blipFill>
        <p:spPr>
          <a:xfrm>
            <a:off x="18127345" y="4415790"/>
            <a:ext cx="3940810" cy="237426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Differential contact</a:t>
            </a:r>
            <a:endParaRPr lang="en-US" dirty="0"/>
          </a:p>
        </p:txBody>
      </p:sp>
      <p:sp>
        <p:nvSpPr>
          <p:cNvPr id="8" name="Text Placeholder 1"/>
          <p:cNvSpPr>
            <a:spLocks noGrp="1"/>
          </p:cNvSpPr>
          <p:nvPr>
            <p:ph type="body" idx="1"/>
          </p:nvPr>
        </p:nvSpPr>
        <p:spPr>
          <a:xfrm>
            <a:off x="2032000" y="2472497"/>
            <a:ext cx="20320000" cy="10160001"/>
          </a:xfrm>
        </p:spPr>
        <p:txBody>
          <a:bodyPr/>
          <a:lstStyle/>
          <a:p>
            <a:r>
              <a:rPr lang="en-US" dirty="0"/>
              <a:t>HiCcompare</a:t>
            </a:r>
            <a:endParaRPr lang="en-US" dirty="0"/>
          </a:p>
          <a:p>
            <a:r>
              <a:rPr lang="en-US" sz="4400" dirty="0"/>
              <a:t>Delta heatmap</a:t>
            </a:r>
            <a:endParaRPr lang="en-US" sz="4400" dirty="0"/>
          </a:p>
          <a:p>
            <a:pPr marL="444500" lvl="1" indent="0">
              <a:buNone/>
            </a:pPr>
            <a:endParaRPr lang="en-US" dirty="0"/>
          </a:p>
        </p:txBody>
      </p:sp>
      <p:pic>
        <p:nvPicPr>
          <p:cNvPr id="4" name="图片 3"/>
          <p:cNvPicPr>
            <a:picLocks noChangeAspect="1"/>
          </p:cNvPicPr>
          <p:nvPr/>
        </p:nvPicPr>
        <p:blipFill>
          <a:blip r:embed="rId1"/>
          <a:stretch>
            <a:fillRect/>
          </a:stretch>
        </p:blipFill>
        <p:spPr>
          <a:xfrm>
            <a:off x="8305800" y="6533310"/>
            <a:ext cx="14173200" cy="3876675"/>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Differential contact</a:t>
            </a:r>
            <a:endParaRPr lang="en-US" dirty="0"/>
          </a:p>
        </p:txBody>
      </p:sp>
      <p:sp>
        <p:nvSpPr>
          <p:cNvPr id="8" name="Text Placeholder 1"/>
          <p:cNvSpPr>
            <a:spLocks noGrp="1"/>
          </p:cNvSpPr>
          <p:nvPr>
            <p:ph type="body" idx="1"/>
          </p:nvPr>
        </p:nvSpPr>
        <p:spPr>
          <a:xfrm>
            <a:off x="300355" y="1869440"/>
            <a:ext cx="15167610" cy="9678670"/>
          </a:xfrm>
        </p:spPr>
        <p:txBody>
          <a:bodyPr/>
          <a:lstStyle/>
          <a:p>
            <a:r>
              <a:rPr lang="en-US" altLang="zh-CN" sz="3600" dirty="0"/>
              <a:t>HiCcompare is an R-package for joint normalization and comparison of HI-C datasets</a:t>
            </a:r>
            <a:endParaRPr lang="en-US" altLang="zh-CN" sz="3600" dirty="0"/>
          </a:p>
          <a:p>
            <a:r>
              <a:rPr lang="en-US" altLang="zh-CN" sz="3600" dirty="0"/>
              <a:t>CDesk compare process:</a:t>
            </a:r>
            <a:endParaRPr lang="en-US" altLang="zh-CN" sz="3600" dirty="0"/>
          </a:p>
          <a:p>
            <a:pPr lvl="1"/>
            <a:r>
              <a:rPr lang="en-US" altLang="zh-CN" sz="3435" dirty="0"/>
              <a:t>1. Reads the .hic file and straw the contact matrix</a:t>
            </a:r>
            <a:endParaRPr lang="en-US" altLang="zh-CN" sz="3435" dirty="0"/>
          </a:p>
          <a:p>
            <a:pPr lvl="1"/>
            <a:r>
              <a:rPr lang="en-US" altLang="zh-CN" sz="3435" dirty="0"/>
              <a:t>2. Create hic.table object from a sparse upper triangular Hi-C matrix</a:t>
            </a:r>
            <a:endParaRPr lang="en-US" altLang="zh-CN" sz="3435" dirty="0"/>
          </a:p>
          <a:p>
            <a:pPr lvl="1"/>
            <a:r>
              <a:rPr lang="en-US" altLang="zh-CN" sz="3435" dirty="0"/>
              <a:t>3. Perform joint loess normalization on two Hi-C datasets</a:t>
            </a:r>
            <a:endParaRPr lang="en-US" altLang="zh-CN" sz="3435" dirty="0"/>
          </a:p>
          <a:p>
            <a:pPr lvl="1"/>
            <a:r>
              <a:rPr lang="en-US" altLang="zh-CN" sz="3435" dirty="0"/>
              <a:t>4. Detect differences between two jointly normalized Hi-C datasets.</a:t>
            </a:r>
            <a:endParaRPr lang="en-US" altLang="zh-CN" sz="3435" dirty="0"/>
          </a:p>
          <a:p>
            <a:pPr lvl="1"/>
            <a:r>
              <a:rPr lang="en-US" altLang="zh-CN" sz="3435" dirty="0"/>
              <a:t>5. MD plot visualization</a:t>
            </a:r>
            <a:endParaRPr lang="en-US" altLang="zh-CN" sz="3435" dirty="0"/>
          </a:p>
          <a:p>
            <a:pPr lvl="1"/>
            <a:r>
              <a:rPr lang="en-US" altLang="zh-CN" sz="3435" dirty="0"/>
              <a:t>6. Straw the o/e matrix and do delta plot visualization</a:t>
            </a:r>
            <a:endParaRPr lang="en-US" altLang="zh-CN" sz="3435" dirty="0"/>
          </a:p>
        </p:txBody>
      </p:sp>
      <p:sp>
        <p:nvSpPr>
          <p:cNvPr id="2" name="TextBox 5"/>
          <p:cNvSpPr txBox="1"/>
          <p:nvPr/>
        </p:nvSpPr>
        <p:spPr>
          <a:xfrm>
            <a:off x="18042255" y="12564745"/>
            <a:ext cx="6130925" cy="7715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p>
            <a:r>
              <a:rPr lang="en-US" altLang="zh-CN" dirty="0"/>
              <a:t>Credit</a:t>
            </a:r>
            <a:r>
              <a:rPr lang="zh-CN" altLang="en-US" dirty="0"/>
              <a:t> </a:t>
            </a:r>
            <a:r>
              <a:rPr lang="en-US" altLang="zh-CN" dirty="0"/>
              <a:t>: Yuhao Wu, Zejie Lin</a:t>
            </a:r>
            <a:endParaRPr lang="en-US"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Differential contact</a:t>
            </a:r>
            <a:endParaRPr lang="en-US" altLang="zh-CN" sz="3600" dirty="0"/>
          </a:p>
        </p:txBody>
      </p:sp>
      <p:sp>
        <p:nvSpPr>
          <p:cNvPr id="3" name="Title 2"/>
          <p:cNvSpPr>
            <a:spLocks noGrp="1"/>
          </p:cNvSpPr>
          <p:nvPr>
            <p:ph type="title"/>
          </p:nvPr>
        </p:nvSpPr>
        <p:spPr/>
        <p:txBody>
          <a:bodyPr/>
          <a:lstStyle/>
          <a:p>
            <a:r>
              <a:rPr lang="en-US" altLang="zh-CN" dirty="0">
                <a:sym typeface="+mn-ea"/>
              </a:rPr>
              <a:t>Differential contact</a:t>
            </a:r>
            <a:endParaRPr lang="en-US" altLang="zh-CN"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273050" y="4645660"/>
            <a:ext cx="17479010" cy="22123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compare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--hic1 /mnt/zhangzheting/cdesk_development/HIC/test_matrix/Hi-C_early_2-cell.100000N.mcool@100000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--hic2 /mnt/zhangzheting/cdesk_development/HIC/test_matrix/Hi-C_8-cell.100k.cool \</a:t>
            </a:r>
            <a:endParaRPr lang="en-US" altLang="zh-CN" sz="2400" dirty="0"/>
          </a:p>
          <a:p>
            <a:pPr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/mnt/linzejie/CDesk_test/result/5.HiC/9.compare --chr chr5</a:t>
            </a:r>
            <a:endParaRPr lang="en-US" altLang="zh-CN" sz="2400" dirty="0"/>
          </a:p>
        </p:txBody>
      </p:sp>
      <p:sp>
        <p:nvSpPr>
          <p:cNvPr id="7" name="Content Placeholder 2"/>
          <p:cNvSpPr>
            <a:spLocks noGrp="1"/>
          </p:cNvSpPr>
          <p:nvPr/>
        </p:nvSpPr>
        <p:spPr>
          <a:xfrm>
            <a:off x="1626870" y="733107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412623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1758950" y="8041005"/>
          <a:ext cx="8399145" cy="4643755"/>
        </p:xfrm>
        <a:graphic>
          <a:graphicData uri="http://schemas.openxmlformats.org/drawingml/2006/table">
            <a:tbl>
              <a:tblPr>
                <a:tableStyleId>{5940675A-B579-460E-94D1-54222C63F5DA}</a:tableStyleId>
              </a:tblPr>
              <a:tblGrid>
                <a:gridCol w="2893695"/>
                <a:gridCol w="3978910"/>
                <a:gridCol w="1526540"/>
              </a:tblGrid>
              <a:tr h="457200">
                <a:tc>
                  <a:txBody>
                    <a:bodyPr/>
                    <a:lstStyle/>
                    <a:p>
                      <a:pPr marL="0" marR="0" algn="ctr">
                        <a:buNone/>
                      </a:pPr>
                      <a:r>
                        <a:rPr lang="zh-CN" altLang="en-US" sz="2400" b="0" kern="100" dirty="0">
                          <a:effectLst/>
                          <a:latin typeface="+mn-ea"/>
                          <a:cs typeface="+mn-ea"/>
                        </a:rPr>
                        <a:t>参数</a:t>
                      </a:r>
                      <a:r>
                        <a:rPr lang="en-US" sz="2400" b="0" kern="100" baseline="30000">
                          <a:effectLst/>
                          <a:latin typeface="+mn-ea"/>
                          <a:cs typeface="+mn-ea"/>
                          <a:sym typeface="+mn-ea"/>
                        </a:rPr>
                        <a:t>√</a:t>
                      </a:r>
                      <a:r>
                        <a:rPr lang="zh-CN" altLang="en-US" sz="2400" b="0" kern="100" baseline="30000">
                          <a:effectLst/>
                          <a:latin typeface="+mn-ea"/>
                          <a:cs typeface="+mn-ea"/>
                          <a:sym typeface="+mn-ea"/>
                        </a:rPr>
                        <a:t>必要</a:t>
                      </a:r>
                      <a:endParaRPr lang="zh-CN" altLang="en-US" sz="24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400" b="0" kern="100" dirty="0">
                          <a:effectLst/>
                          <a:latin typeface="+mn-ea"/>
                        </a:rPr>
                        <a:t>描述</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dirty="0">
                          <a:effectLst/>
                          <a:latin typeface="+mn-ea"/>
                        </a:rPr>
                        <a:t>默认值</a:t>
                      </a:r>
                      <a:endParaRPr lang="zh-CN" altLang="en-US" sz="2400" b="0" kern="100" dirty="0">
                        <a:effectLst/>
                        <a:latin typeface="+mn-ea"/>
                        <a:cs typeface="Times New Roman" panose="02020603050405020304" pitchFamily="18" charset="0"/>
                      </a:endParaRPr>
                    </a:p>
                  </a:txBody>
                  <a:tcPr marL="68580" marR="68580" anchor="ctr">
                    <a:solidFill>
                      <a:schemeClr val="bg2"/>
                    </a:solidFill>
                  </a:tcPr>
                </a:tc>
              </a:tr>
              <a:tr h="457200">
                <a:tc>
                  <a:txBody>
                    <a:bodyPr/>
                    <a:lstStyle/>
                    <a:p>
                      <a:pPr marL="0" marR="0" algn="ctr">
                        <a:buNone/>
                      </a:pPr>
                      <a:r>
                        <a:rPr lang="en-US" sz="2400" b="0" kern="100">
                          <a:effectLst/>
                          <a:latin typeface="+mn-ea"/>
                        </a:rPr>
                        <a:t>--hic1</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400" b="0" kern="100">
                          <a:effectLst/>
                          <a:latin typeface="+mn-ea"/>
                          <a:cs typeface="+mn-ea"/>
                        </a:rPr>
                        <a:t>第一个</a:t>
                      </a:r>
                      <a:r>
                        <a:rPr lang="en-US" sz="2400" b="0" kern="100">
                          <a:effectLst/>
                          <a:latin typeface="+mn-ea"/>
                          <a:cs typeface="+mn-ea"/>
                        </a:rPr>
                        <a:t>.hic</a:t>
                      </a:r>
                      <a:r>
                        <a:rPr lang="zh-CN" altLang="en-US" sz="2400" b="0" kern="100">
                          <a:effectLst/>
                          <a:latin typeface="+mn-ea"/>
                          <a:cs typeface="+mn-ea"/>
                        </a:rPr>
                        <a:t>文件</a:t>
                      </a:r>
                      <a:r>
                        <a:rPr lang="en-US" altLang="zh-CN" sz="2400" b="0" kern="100">
                          <a:effectLst/>
                          <a:latin typeface="+mn-ea"/>
                          <a:cs typeface="+mn-ea"/>
                        </a:rPr>
                        <a:t>(control)</a:t>
                      </a:r>
                      <a:endParaRPr lang="en-US" altLang="zh-CN" sz="2400" b="0" kern="100">
                        <a:effectLst/>
                        <a:latin typeface="+mn-ea"/>
                        <a:cs typeface="+mn-ea"/>
                      </a:endParaRPr>
                    </a:p>
                  </a:txBody>
                  <a:tcPr marL="68580" marR="68580" anchor="ctr"/>
                </a:tc>
                <a:tc>
                  <a:txBody>
                    <a:bodyPr/>
                    <a:lstStyle/>
                    <a:p>
                      <a:pPr marL="0" marR="0" algn="ctr">
                        <a:buNone/>
                      </a:pPr>
                      <a:r>
                        <a:rPr lang="en-US" altLang="zh-CN" sz="2400" b="0" kern="100" dirty="0">
                          <a:effectLst/>
                          <a:latin typeface="+mn-ea"/>
                        </a:rPr>
                        <a:t>-</a:t>
                      </a:r>
                      <a:endParaRPr lang="en-US" altLang="zh-CN" sz="2400" b="0" kern="100" dirty="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rPr>
                        <a:t>-hic2</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400" b="0" kern="100">
                          <a:effectLst/>
                          <a:latin typeface="+mn-ea"/>
                          <a:cs typeface="+mn-ea"/>
                          <a:sym typeface="+mn-ea"/>
                        </a:rPr>
                        <a:t>第二个</a:t>
                      </a:r>
                      <a:r>
                        <a:rPr lang="en-US" sz="2400" b="0" kern="100">
                          <a:effectLst/>
                          <a:latin typeface="+mn-ea"/>
                          <a:cs typeface="+mn-ea"/>
                          <a:sym typeface="+mn-ea"/>
                        </a:rPr>
                        <a:t>.hic</a:t>
                      </a:r>
                      <a:r>
                        <a:rPr lang="zh-CN" altLang="en-US" sz="2400" b="0" kern="100">
                          <a:effectLst/>
                          <a:latin typeface="+mn-ea"/>
                          <a:cs typeface="+mn-ea"/>
                          <a:sym typeface="+mn-ea"/>
                        </a:rPr>
                        <a:t>文件</a:t>
                      </a:r>
                      <a:endParaRPr lang="zh-CN" sz="24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400" b="0" kern="100">
                          <a:effectLst/>
                          <a:latin typeface="+mn-ea"/>
                        </a:rPr>
                        <a:t>-</a:t>
                      </a:r>
                      <a:endParaRPr lang="en-US" altLang="zh-CN" sz="2400" b="0" kern="100">
                        <a:effectLst/>
                        <a:latin typeface="+mn-ea"/>
                        <a:cs typeface="Times New Roman" panose="02020603050405020304" pitchFamily="18" charset="0"/>
                      </a:endParaRPr>
                    </a:p>
                  </a:txBody>
                  <a:tcPr marL="68580" marR="68580" anchor="ctr"/>
                </a:tc>
              </a:tr>
              <a:tr h="457200">
                <a:tc>
                  <a:txBody>
                    <a:bodyPr/>
                    <a:lstStyle/>
                    <a:p>
                      <a:pPr marL="0" marR="0" algn="ctr">
                        <a:buNone/>
                      </a:pPr>
                      <a:r>
                        <a:rPr lang="en-US" sz="2400" b="0" kern="100">
                          <a:effectLst/>
                          <a:latin typeface="+mn-ea"/>
                          <a:sym typeface="+mn-ea"/>
                        </a:rPr>
                        <a:t>-o</a:t>
                      </a:r>
                      <a:r>
                        <a:rPr lang="en-US" sz="2400" b="0" kern="100" baseline="30000">
                          <a:effectLst/>
                          <a:latin typeface="+mn-ea"/>
                          <a:sym typeface="+mn-ea"/>
                        </a:rPr>
                        <a:t>√</a:t>
                      </a:r>
                      <a:endParaRPr lang="en-US" sz="24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altLang="en-US" sz="2400" b="0" kern="100">
                          <a:effectLst/>
                          <a:latin typeface="+mn-ea"/>
                        </a:rPr>
                        <a:t>输出位置</a:t>
                      </a:r>
                      <a:endParaRPr lang="zh-CN" altLang="en-US" sz="2400" b="0" kern="100">
                        <a:effectLst/>
                        <a:latin typeface="+mn-ea"/>
                      </a:endParaRPr>
                    </a:p>
                  </a:txBody>
                  <a:tcPr marL="68580" marR="68580" anchor="ctr"/>
                </a:tc>
                <a:tc>
                  <a:txBody>
                    <a:bodyPr/>
                    <a:lstStyle/>
                    <a:p>
                      <a:pPr marL="0" marR="0" algn="ctr">
                        <a:buNone/>
                      </a:pPr>
                      <a:r>
                        <a:rPr lang="en-US" altLang="zh-CN" sz="2400" b="0" kern="100">
                          <a:effectLst/>
                          <a:latin typeface="+mn-ea"/>
                          <a:cs typeface="Times New Roman" panose="02020603050405020304" pitchFamily="18" charset="0"/>
                        </a:rPr>
                        <a:t>-</a:t>
                      </a:r>
                      <a:endParaRPr lang="en-US" altLang="zh-CN" sz="2400" b="0" kern="100">
                        <a:effectLst/>
                        <a:latin typeface="+mn-ea"/>
                        <a:cs typeface="Times New Roman" panose="02020603050405020304" pitchFamily="18" charset="0"/>
                      </a:endParaRPr>
                    </a:p>
                  </a:txBody>
                  <a:tcPr marL="68580" marR="68580" anchor="ctr"/>
                </a:tc>
              </a:tr>
              <a:tr h="822960">
                <a:tc>
                  <a:txBody>
                    <a:bodyPr/>
                    <a:lstStyle/>
                    <a:p>
                      <a:pPr marL="0" marR="0" algn="ctr">
                        <a:buNone/>
                      </a:pPr>
                      <a:r>
                        <a:rPr lang="en-US" sz="2400" b="0" kern="100">
                          <a:effectLst/>
                          <a:latin typeface="+mn-ea"/>
                          <a:sym typeface="+mn-ea"/>
                        </a:rPr>
                        <a:t>--chr</a:t>
                      </a:r>
                      <a:r>
                        <a:rPr lang="en-US" sz="2400" b="0" kern="100" baseline="30000">
                          <a:effectLst/>
                          <a:latin typeface="+mn-ea"/>
                          <a:sym typeface="+mn-ea"/>
                        </a:rPr>
                        <a:t>√</a:t>
                      </a:r>
                      <a:endParaRPr lang="en-US" sz="24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400" b="0" kern="100" dirty="0">
                          <a:effectLst/>
                          <a:latin typeface="+mn-ea"/>
                          <a:cs typeface="+mn-ea"/>
                          <a:sym typeface="+mn-ea"/>
                        </a:rPr>
                        <a:t>指定染色体</a:t>
                      </a:r>
                      <a:endParaRPr lang="zh-CN" altLang="en-US" sz="2400" b="0" kern="100" dirty="0">
                        <a:effectLst/>
                        <a:latin typeface="+mn-ea"/>
                        <a:cs typeface="+mn-ea"/>
                        <a:sym typeface="+mn-ea"/>
                      </a:endParaRPr>
                    </a:p>
                  </a:txBody>
                  <a:tcPr marL="68580" marR="68580" anchor="ctr"/>
                </a:tc>
                <a:tc>
                  <a:txBody>
                    <a:bodyPr/>
                    <a:lstStyle/>
                    <a:p>
                      <a:pPr marL="0" marR="0" algn="ctr">
                        <a:buNone/>
                      </a:pPr>
                      <a:r>
                        <a:rPr lang="zh-CN" altLang="en-US" sz="2400" b="0" kern="100">
                          <a:effectLst/>
                          <a:latin typeface="+mn-ea"/>
                        </a:rPr>
                        <a:t> </a:t>
                      </a:r>
                      <a:r>
                        <a:rPr lang="en-US" altLang="zh-CN" sz="2400" b="0" kern="100">
                          <a:effectLst/>
                          <a:latin typeface="+mn-ea"/>
                        </a:rPr>
                        <a:t>-</a:t>
                      </a:r>
                      <a:endParaRPr lang="en-US" altLang="zh-CN" sz="2400" b="0" kern="100">
                        <a:effectLst/>
                        <a:latin typeface="+mn-ea"/>
                        <a:cs typeface="Times New Roman" panose="02020603050405020304" pitchFamily="18" charset="0"/>
                      </a:endParaRPr>
                    </a:p>
                  </a:txBody>
                  <a:tcPr marL="68580" marR="68580" anchor="ctr"/>
                </a:tc>
              </a:tr>
            </a:tbl>
          </a:graphicData>
        </a:graphic>
      </p:graphicFrame>
      <p:pic>
        <p:nvPicPr>
          <p:cNvPr id="8" name="图片 7"/>
          <p:cNvPicPr>
            <a:picLocks noChangeAspect="1"/>
          </p:cNvPicPr>
          <p:nvPr/>
        </p:nvPicPr>
        <p:blipFill>
          <a:blip r:embed="rId2"/>
          <a:stretch>
            <a:fillRect/>
          </a:stretch>
        </p:blipFill>
        <p:spPr>
          <a:xfrm>
            <a:off x="19481165" y="8933180"/>
            <a:ext cx="4579620" cy="3886200"/>
          </a:xfrm>
          <a:prstGeom prst="rect">
            <a:avLst/>
          </a:prstGeom>
        </p:spPr>
      </p:pic>
      <p:pic>
        <p:nvPicPr>
          <p:cNvPr id="9" name="图片 8"/>
          <p:cNvPicPr>
            <a:picLocks noChangeAspect="1"/>
          </p:cNvPicPr>
          <p:nvPr/>
        </p:nvPicPr>
        <p:blipFill>
          <a:blip r:embed="rId3"/>
          <a:stretch>
            <a:fillRect/>
          </a:stretch>
        </p:blipFill>
        <p:spPr>
          <a:xfrm>
            <a:off x="18605500" y="1827690"/>
            <a:ext cx="4145280" cy="4145280"/>
          </a:xfrm>
          <a:prstGeom prst="rect">
            <a:avLst/>
          </a:prstGeom>
        </p:spPr>
      </p:pic>
      <p:pic>
        <p:nvPicPr>
          <p:cNvPr id="12" name="图片 11"/>
          <p:cNvPicPr>
            <a:picLocks noChangeAspect="1"/>
          </p:cNvPicPr>
          <p:nvPr/>
        </p:nvPicPr>
        <p:blipFill>
          <a:blip r:embed="rId4"/>
          <a:stretch>
            <a:fillRect/>
          </a:stretch>
        </p:blipFill>
        <p:spPr>
          <a:xfrm>
            <a:off x="17939148" y="5972574"/>
            <a:ext cx="4260452" cy="4260452"/>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Pre-process Pipeline</a:t>
            </a:r>
            <a:endParaRPr lang="en-US" dirty="0"/>
          </a:p>
        </p:txBody>
      </p:sp>
      <p:grpSp>
        <p:nvGrpSpPr>
          <p:cNvPr id="4" name="Group"/>
          <p:cNvGrpSpPr/>
          <p:nvPr/>
        </p:nvGrpSpPr>
        <p:grpSpPr>
          <a:xfrm>
            <a:off x="18457346" y="5364431"/>
            <a:ext cx="5375910" cy="5212080"/>
            <a:chOff x="0" y="0"/>
            <a:chExt cx="5020205" cy="4867437"/>
          </a:xfrm>
        </p:grpSpPr>
        <p:sp>
          <p:nvSpPr>
            <p:cNvPr id="5" name="Rounded Rectangle"/>
            <p:cNvSpPr/>
            <p:nvPr/>
          </p:nvSpPr>
          <p:spPr>
            <a:xfrm>
              <a:off x="0" y="0"/>
              <a:ext cx="5020205" cy="4867437"/>
            </a:xfrm>
            <a:prstGeom prst="roundRect">
              <a:avLst>
                <a:gd name="adj" fmla="val 9458"/>
              </a:avLst>
            </a:prstGeom>
            <a:solidFill>
              <a:srgbClr val="FFFFFF"/>
            </a:solidFill>
            <a:ln w="25400" cap="flat">
              <a:solidFill>
                <a:schemeClr val="accent1">
                  <a:hueOff val="114395"/>
                  <a:lumOff val="-24943"/>
                </a:schemeClr>
              </a:solidFill>
              <a:prstDash val="solid"/>
              <a:miter lim="400000"/>
            </a:ln>
            <a:effectLst/>
          </p:spPr>
          <p:txBody>
            <a:bodyPr wrap="square" lIns="71437" tIns="71437" rIns="71437" bIns="71437" numCol="1" anchor="ctr">
              <a:noAutofit/>
            </a:bodyPr>
            <a:lstStyle/>
            <a:p>
              <a:pPr>
                <a:defRPr sz="3000">
                  <a:solidFill>
                    <a:srgbClr val="FFFFFF"/>
                  </a:solidFill>
                </a:defRPr>
              </a:pPr>
              <a:r>
                <a:t>测序数据量=目标区域大小×测序深度</a:t>
              </a:r>
            </a:p>
          </p:txBody>
        </p:sp>
        <p:grpSp>
          <p:nvGrpSpPr>
            <p:cNvPr id="6" name="Group"/>
            <p:cNvGrpSpPr/>
            <p:nvPr/>
          </p:nvGrpSpPr>
          <p:grpSpPr>
            <a:xfrm>
              <a:off x="202930" y="127000"/>
              <a:ext cx="4614345" cy="1016000"/>
              <a:chOff x="0" y="0"/>
              <a:chExt cx="4614344" cy="1016000"/>
            </a:xfrm>
          </p:grpSpPr>
          <p:sp>
            <p:nvSpPr>
              <p:cNvPr id="8" name="Rectangle"/>
              <p:cNvSpPr/>
              <p:nvPr/>
            </p:nvSpPr>
            <p:spPr>
              <a:xfrm>
                <a:off x="507703" y="0"/>
                <a:ext cx="4106641" cy="1016000"/>
              </a:xfrm>
              <a:prstGeom prst="rect">
                <a:avLst/>
              </a:prstGeom>
              <a:gradFill flip="none" rotWithShape="1">
                <a:gsLst>
                  <a:gs pos="0">
                    <a:srgbClr val="FFFFFF"/>
                  </a:gs>
                  <a:gs pos="100000">
                    <a:srgbClr val="144168"/>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p>
            </p:txBody>
          </p:sp>
          <p:sp>
            <p:nvSpPr>
              <p:cNvPr id="9" name="1"/>
              <p:cNvSpPr/>
              <p:nvPr/>
            </p:nvSpPr>
            <p:spPr>
              <a:xfrm>
                <a:off x="0" y="0"/>
                <a:ext cx="1016000" cy="1016000"/>
              </a:xfrm>
              <a:prstGeom prst="ellipse">
                <a:avLst/>
              </a:prstGeom>
              <a:solidFill>
                <a:srgbClr val="144168"/>
              </a:solidFill>
              <a:ln w="12700" cap="flat">
                <a:noFill/>
                <a:miter lim="400000"/>
              </a:ln>
              <a:effectLst/>
            </p:spPr>
            <p:txBody>
              <a:bodyPr wrap="square" lIns="71437" tIns="71437" rIns="71437" bIns="71437" numCol="1" anchor="ctr">
                <a:noAutofit/>
              </a:bodyPr>
              <a:lstStyle>
                <a:lvl1pPr>
                  <a:defRPr sz="3000">
                    <a:solidFill>
                      <a:srgbClr val="FFFFFF"/>
                    </a:solidFill>
                  </a:defRPr>
                </a:lvl1pPr>
              </a:lstStyle>
              <a:p>
                <a:r>
                  <a:t>1</a:t>
                </a:r>
              </a:p>
            </p:txBody>
          </p:sp>
          <p:sp>
            <p:nvSpPr>
              <p:cNvPr id="10" name="如何计算测序量"/>
              <p:cNvSpPr txBox="1"/>
              <p:nvPr/>
            </p:nvSpPr>
            <p:spPr>
              <a:xfrm>
                <a:off x="1016000" y="81354"/>
                <a:ext cx="2709074" cy="853293"/>
              </a:xfrm>
              <a:prstGeom prst="rect">
                <a:avLst/>
              </a:prstGeom>
              <a:noFill/>
              <a:ln w="12700" cap="flat">
                <a:noFill/>
                <a:miter lim="400000"/>
              </a:ln>
              <a:effectLst/>
            </p:spPr>
            <p:txBody>
              <a:bodyPr wrap="square" lIns="71437" tIns="71437" rIns="71437" bIns="71437" numCol="1" anchor="ctr">
                <a:spAutoFit/>
              </a:bodyPr>
              <a:lstStyle>
                <a:lvl1pPr>
                  <a:defRPr sz="25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l"/>
                <a:r>
                  <a:rPr lang="en-US" dirty="0">
                    <a:solidFill>
                      <a:schemeClr val="tx1"/>
                    </a:solidFill>
                  </a:rPr>
                  <a:t>Raw data vs. Clean data</a:t>
                </a:r>
                <a:r>
                  <a:rPr lang="zh-CN" altLang="en-US" dirty="0">
                    <a:solidFill>
                      <a:schemeClr val="tx1"/>
                    </a:solidFill>
                  </a:rPr>
                  <a:t>？</a:t>
                </a:r>
                <a:endParaRPr dirty="0">
                  <a:solidFill>
                    <a:schemeClr val="tx1"/>
                  </a:solidFill>
                </a:endParaRPr>
              </a:p>
            </p:txBody>
          </p:sp>
        </p:grpSp>
        <p:sp>
          <p:nvSpPr>
            <p:cNvPr id="7" name="150PE"/>
            <p:cNvSpPr/>
            <p:nvPr/>
          </p:nvSpPr>
          <p:spPr>
            <a:xfrm>
              <a:off x="331996" y="1449884"/>
              <a:ext cx="4356210" cy="3119729"/>
            </a:xfrm>
            <a:prstGeom prst="rect">
              <a:avLst/>
            </a:prstGeom>
            <a:noFill/>
            <a:ln w="12700" cap="flat">
              <a:noFill/>
              <a:miter lim="400000"/>
            </a:ln>
            <a:effectLst/>
          </p:spPr>
          <p:txBody>
            <a:bodyPr wrap="square" lIns="71437" tIns="71437" rIns="71437" bIns="71437" numCol="1" anchor="ctr">
              <a:noAutofit/>
            </a:bodyPr>
            <a:lstStyle>
              <a:lvl1pPr marL="277495" indent="-277495" algn="l">
                <a:buSzPct val="145000"/>
                <a:buChar char="•"/>
                <a:defRPr sz="2000"/>
              </a:lvl1pPr>
            </a:lstStyle>
            <a:p>
              <a:pPr marL="0" indent="0">
                <a:buNone/>
              </a:pPr>
            </a:p>
          </p:txBody>
        </p:sp>
      </p:grpSp>
      <p:sp>
        <p:nvSpPr>
          <p:cNvPr id="11" name="Text Placeholder 1"/>
          <p:cNvSpPr>
            <a:spLocks noGrp="1"/>
          </p:cNvSpPr>
          <p:nvPr>
            <p:ph type="body" idx="1"/>
          </p:nvPr>
        </p:nvSpPr>
        <p:spPr>
          <a:xfrm>
            <a:off x="2032000" y="2472497"/>
            <a:ext cx="20320000" cy="10160001"/>
          </a:xfrm>
        </p:spPr>
        <p:txBody>
          <a:bodyPr/>
          <a:lstStyle/>
          <a:p>
            <a:r>
              <a:rPr lang="en-US" dirty="0"/>
              <a:t>Bwa-mem; pairtools (add majsat or not ?)</a:t>
            </a:r>
            <a:r>
              <a:rPr lang="zh-CN" altLang="en-US" dirty="0"/>
              <a:t>😊</a:t>
            </a:r>
            <a:endParaRPr lang="en-US" dirty="0"/>
          </a:p>
          <a:p>
            <a:pPr marL="610870" lvl="1" indent="-610870"/>
            <a:r>
              <a:rPr lang="en-US" sz="4400" dirty="0" err="1"/>
              <a:t>HiCpro</a:t>
            </a:r>
            <a:r>
              <a:rPr lang="en-US" sz="4400" dirty="0"/>
              <a:t> </a:t>
            </a:r>
            <a:r>
              <a:rPr lang="zh-CN" altLang="en-US" sz="4400" dirty="0"/>
              <a:t>😐</a:t>
            </a:r>
            <a:endParaRPr lang="en-US" sz="4400" dirty="0"/>
          </a:p>
          <a:p>
            <a:pPr marL="444500" lvl="1" indent="0">
              <a:buNone/>
            </a:pPr>
            <a:endParaRPr lang="en-US"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Pre-process Pipeline</a:t>
            </a:r>
            <a:endParaRPr lang="en-US" dirty="0"/>
          </a:p>
        </p:txBody>
      </p:sp>
      <p:pic>
        <p:nvPicPr>
          <p:cNvPr id="64" name="图片 63"/>
          <p:cNvPicPr>
            <a:picLocks noChangeAspect="1"/>
          </p:cNvPicPr>
          <p:nvPr/>
        </p:nvPicPr>
        <p:blipFill>
          <a:blip r:embed="rId1"/>
          <a:stretch>
            <a:fillRect/>
          </a:stretch>
        </p:blipFill>
        <p:spPr>
          <a:xfrm>
            <a:off x="1893570" y="2896870"/>
            <a:ext cx="21365210" cy="6812915"/>
          </a:xfrm>
          <a:prstGeom prst="rect">
            <a:avLst/>
          </a:prstGeom>
        </p:spPr>
      </p:pic>
      <p:sp>
        <p:nvSpPr>
          <p:cNvPr id="6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Wei Shi, Zejie Lin</a:t>
            </a:r>
            <a:endParaRPr 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680210"/>
            <a:ext cx="6442075" cy="1037590"/>
          </a:xfrm>
        </p:spPr>
        <p:txBody>
          <a:bodyPr>
            <a:normAutofit/>
          </a:bodyPr>
          <a:lstStyle/>
          <a:p>
            <a:pPr marL="0" indent="0">
              <a:buNone/>
            </a:pPr>
            <a:r>
              <a:rPr lang="en-US" sz="3600" b="1" dirty="0"/>
              <a:t>- Preprocess</a:t>
            </a:r>
            <a:endParaRPr lang="en-US" altLang="zh-CN" sz="3600" dirty="0"/>
          </a:p>
        </p:txBody>
      </p:sp>
      <p:sp>
        <p:nvSpPr>
          <p:cNvPr id="3" name="Title 2"/>
          <p:cNvSpPr>
            <a:spLocks noGrp="1"/>
          </p:cNvSpPr>
          <p:nvPr>
            <p:ph type="title"/>
          </p:nvPr>
        </p:nvSpPr>
        <p:spPr/>
        <p:txBody>
          <a:bodyPr/>
          <a:lstStyle/>
          <a:p>
            <a:r>
              <a:rPr lang="en-US" altLang="zh-CN" sz="4400" dirty="0"/>
              <a:t>Preprocess</a:t>
            </a:r>
            <a:endParaRPr lang="en-US" altLang="zh-CN" sz="4400" dirty="0"/>
          </a:p>
        </p:txBody>
      </p:sp>
      <p:sp>
        <p:nvSpPr>
          <p:cNvPr id="4" name="文本框 3"/>
          <p:cNvSpPr txBox="1"/>
          <p:nvPr/>
        </p:nvSpPr>
        <p:spPr>
          <a:xfrm>
            <a:off x="1250315" y="2827020"/>
            <a:ext cx="3230880" cy="5467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6" name="RunRNAseq /datapath \…"/>
          <p:cNvSpPr txBox="1"/>
          <p:nvPr/>
        </p:nvSpPr>
        <p:spPr>
          <a:xfrm>
            <a:off x="1205865" y="4278630"/>
            <a:ext cx="12413615" cy="192722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lnSpc>
                <a:spcPct val="125000"/>
              </a:lnSpc>
              <a:defRPr sz="1800" b="0">
                <a:solidFill>
                  <a:srgbClr val="FFFFFF"/>
                </a:solidFill>
                <a:latin typeface="Monaco"/>
                <a:ea typeface="Monaco"/>
                <a:cs typeface="Monaco"/>
                <a:sym typeface="Monaco"/>
              </a:defRPr>
            </a:pPr>
            <a:r>
              <a:rPr lang="en-US" altLang="zh-CN" sz="2400" dirty="0"/>
              <a:t>CDesk HiC preprocess \</a:t>
            </a:r>
            <a:endParaRPr lang="en-US" altLang="zh-CN" sz="2400" dirty="0"/>
          </a:p>
          <a:p>
            <a:pPr lvl="1" algn="l" defTabSz="584200">
              <a:lnSpc>
                <a:spcPct val="125000"/>
              </a:lnSpc>
              <a:defRPr sz="1800" b="0">
                <a:solidFill>
                  <a:srgbClr val="FFFFFF"/>
                </a:solidFill>
                <a:latin typeface="Monaco"/>
                <a:ea typeface="Monaco"/>
                <a:cs typeface="Monaco"/>
                <a:sym typeface="Monaco"/>
              </a:defRPr>
            </a:pPr>
            <a:r>
              <a:rPr lang="en-US" altLang="zh-CN" sz="2400" dirty="0"/>
              <a:t>-i /mnt/linzejie/CDesk_test/data/5.HiC/1.preprocess -s mm10_plusmajsat \</a:t>
            </a:r>
            <a:endParaRPr lang="en-US" altLang="zh-CN" sz="2400" dirty="0"/>
          </a:p>
          <a:p>
            <a:pPr lvl="1" algn="l" defTabSz="584200">
              <a:lnSpc>
                <a:spcPct val="125000"/>
              </a:lnSpc>
              <a:defRPr sz="1800" b="0">
                <a:solidFill>
                  <a:srgbClr val="FFFFFF"/>
                </a:solidFill>
                <a:latin typeface="Monaco"/>
                <a:ea typeface="Monaco"/>
                <a:cs typeface="Monaco"/>
                <a:sym typeface="Monaco"/>
              </a:defRPr>
            </a:pPr>
            <a:r>
              <a:rPr lang="en-US" altLang="zh-CN" sz="2400" dirty="0"/>
              <a:t>-o /mnt/linzejie/CDesk_test/result/5.HiC/1.preprocess/test \</a:t>
            </a:r>
            <a:endParaRPr lang="en-US" altLang="zh-CN" sz="2400" dirty="0"/>
          </a:p>
          <a:p>
            <a:pPr lvl="1" algn="l" defTabSz="584200">
              <a:lnSpc>
                <a:spcPct val="125000"/>
              </a:lnSpc>
              <a:defRPr sz="1800" b="0">
                <a:solidFill>
                  <a:srgbClr val="FFFFFF"/>
                </a:solidFill>
                <a:latin typeface="Monaco"/>
                <a:ea typeface="Monaco"/>
                <a:cs typeface="Monaco"/>
                <a:sym typeface="Monaco"/>
              </a:defRPr>
            </a:pPr>
            <a:r>
              <a:rPr lang="en-US" altLang="zh-CN" sz="2400" dirty="0"/>
              <a:t>-t 100 -f -r 100000,1000000</a:t>
            </a:r>
            <a:endParaRPr lang="en-US" altLang="zh-CN" sz="2400" dirty="0"/>
          </a:p>
        </p:txBody>
      </p:sp>
      <p:sp>
        <p:nvSpPr>
          <p:cNvPr id="7" name="Content Placeholder 2"/>
          <p:cNvSpPr>
            <a:spLocks noGrp="1"/>
          </p:cNvSpPr>
          <p:nvPr/>
        </p:nvSpPr>
        <p:spPr>
          <a:xfrm>
            <a:off x="1758950" y="6536055"/>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5" name="Content Placeholder 2"/>
          <p:cNvSpPr>
            <a:spLocks noGrp="1"/>
          </p:cNvSpPr>
          <p:nvPr/>
        </p:nvSpPr>
        <p:spPr>
          <a:xfrm>
            <a:off x="1758950" y="3746500"/>
            <a:ext cx="7239000" cy="28638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en-GB" sz="2800" b="1" dirty="0">
                <a:ea typeface="Calibri" panose="020F0502020204030204" charset="0"/>
                <a:sym typeface="+mn-ea"/>
              </a:rPr>
              <a:t>Input command line:</a:t>
            </a:r>
            <a:endParaRPr lang="en-US" sz="2800" dirty="0">
              <a:sym typeface="+mn-ea"/>
            </a:endParaRPr>
          </a:p>
        </p:txBody>
      </p:sp>
      <p:graphicFrame>
        <p:nvGraphicFramePr>
          <p:cNvPr id="10" name="表格 9"/>
          <p:cNvGraphicFramePr>
            <a:graphicFrameLocks noGrp="1"/>
          </p:cNvGraphicFramePr>
          <p:nvPr>
            <p:custDataLst>
              <p:tags r:id="rId1"/>
            </p:custDataLst>
          </p:nvPr>
        </p:nvGraphicFramePr>
        <p:xfrm>
          <a:off x="713105" y="6984365"/>
          <a:ext cx="13399135" cy="5967730"/>
        </p:xfrm>
        <a:graphic>
          <a:graphicData uri="http://schemas.openxmlformats.org/drawingml/2006/table">
            <a:tbl>
              <a:tblPr>
                <a:tableStyleId>{5940675A-B579-460E-94D1-54222C63F5DA}</a:tableStyleId>
              </a:tblPr>
              <a:tblGrid>
                <a:gridCol w="2741930"/>
                <a:gridCol w="4544060"/>
                <a:gridCol w="6113145"/>
              </a:tblGrid>
              <a:tr h="518160">
                <a:tc>
                  <a:txBody>
                    <a:bodyPr/>
                    <a:lstStyle/>
                    <a:p>
                      <a:pPr marL="0" marR="0" algn="ctr">
                        <a:buNone/>
                      </a:pPr>
                      <a:r>
                        <a:rPr lang="zh-CN" altLang="en-US" sz="2800" b="0" kern="100" dirty="0">
                          <a:effectLst/>
                          <a:latin typeface="+mn-ea"/>
                          <a:cs typeface="+mn-ea"/>
                        </a:rPr>
                        <a:t>参数</a:t>
                      </a:r>
                      <a:r>
                        <a:rPr lang="en-US" sz="2800" b="0" kern="100" baseline="30000">
                          <a:effectLst/>
                          <a:latin typeface="+mn-ea"/>
                          <a:cs typeface="+mn-ea"/>
                          <a:sym typeface="+mn-ea"/>
                        </a:rPr>
                        <a:t>√</a:t>
                      </a:r>
                      <a:r>
                        <a:rPr lang="zh-CN" altLang="en-US" sz="2800" b="0" kern="100" baseline="30000">
                          <a:effectLst/>
                          <a:latin typeface="+mn-ea"/>
                          <a:cs typeface="+mn-ea"/>
                          <a:sym typeface="+mn-ea"/>
                        </a:rPr>
                        <a:t>必要</a:t>
                      </a:r>
                      <a:endParaRPr lang="zh-CN" altLang="en-US" sz="2800" b="0" kern="100" baseline="30000" dirty="0">
                        <a:effectLst/>
                        <a:latin typeface="+mn-ea"/>
                        <a:cs typeface="+mn-ea"/>
                        <a:sym typeface="+mn-ea"/>
                      </a:endParaRPr>
                    </a:p>
                  </a:txBody>
                  <a:tcPr marL="68580" marR="68580" anchor="ctr">
                    <a:solidFill>
                      <a:schemeClr val="bg2"/>
                    </a:solidFill>
                  </a:tcPr>
                </a:tc>
                <a:tc>
                  <a:txBody>
                    <a:bodyPr/>
                    <a:lstStyle/>
                    <a:p>
                      <a:pPr marL="0" marR="0" algn="ctr">
                        <a:buNone/>
                      </a:pPr>
                      <a:r>
                        <a:rPr lang="zh-CN" altLang="en-US" sz="2800" b="0" kern="100" dirty="0">
                          <a:effectLst/>
                          <a:latin typeface="+mn-ea"/>
                        </a:rPr>
                        <a:t>描述</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800" b="0" kern="100" dirty="0">
                          <a:effectLst/>
                          <a:latin typeface="+mn-ea"/>
                        </a:rPr>
                        <a:t>默认值</a:t>
                      </a:r>
                      <a:endParaRPr lang="zh-CN" altLang="en-US" sz="2800" b="0" kern="100" dirty="0">
                        <a:effectLst/>
                        <a:latin typeface="+mn-ea"/>
                        <a:cs typeface="Times New Roman" panose="02020603050405020304" pitchFamily="18" charset="0"/>
                      </a:endParaRPr>
                    </a:p>
                  </a:txBody>
                  <a:tcPr marL="68580" marR="68580" anchor="ctr">
                    <a:solidFill>
                      <a:schemeClr val="bg2"/>
                    </a:solidFill>
                  </a:tcPr>
                </a:tc>
              </a:tr>
              <a:tr h="518160">
                <a:tc>
                  <a:txBody>
                    <a:bodyPr/>
                    <a:lstStyle/>
                    <a:p>
                      <a:pPr marL="0" marR="0" algn="ctr">
                        <a:buNone/>
                      </a:pPr>
                      <a:r>
                        <a:rPr lang="en-US" sz="2800" b="0" kern="100">
                          <a:effectLst/>
                          <a:latin typeface="+mn-ea"/>
                        </a:rPr>
                        <a:t>-i</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en-US" altLang="zh-CN" sz="2800" b="0" kern="100">
                          <a:effectLst/>
                          <a:latin typeface="+mn-ea"/>
                          <a:cs typeface="+mn-ea"/>
                        </a:rPr>
                        <a:t>fq</a:t>
                      </a:r>
                      <a:r>
                        <a:rPr lang="zh-CN" altLang="en-US" sz="2800" b="0" kern="100">
                          <a:effectLst/>
                          <a:latin typeface="+mn-ea"/>
                          <a:cs typeface="+mn-ea"/>
                        </a:rPr>
                        <a:t>文件输入文件夹</a:t>
                      </a:r>
                      <a:endParaRPr lang="zh-CN" altLang="en-US" sz="2800" b="0" kern="100">
                        <a:effectLst/>
                        <a:latin typeface="+mn-ea"/>
                        <a:cs typeface="+mn-ea"/>
                      </a:endParaRPr>
                    </a:p>
                  </a:txBody>
                  <a:tcPr marL="68580" marR="68580" anchor="ctr"/>
                </a:tc>
                <a:tc>
                  <a:txBody>
                    <a:bodyPr/>
                    <a:lstStyle/>
                    <a:p>
                      <a:pPr marL="0" marR="0" algn="ctr">
                        <a:buNone/>
                      </a:pPr>
                      <a:r>
                        <a:rPr lang="en-US" altLang="zh-CN" sz="2800" b="0" kern="100" dirty="0">
                          <a:effectLst/>
                          <a:latin typeface="+mn-ea"/>
                        </a:rPr>
                        <a:t>-</a:t>
                      </a:r>
                      <a:endParaRPr lang="en-US" altLang="zh-CN" sz="2800" b="0" kern="100" dirty="0">
                        <a:effectLst/>
                        <a:latin typeface="+mn-ea"/>
                        <a:cs typeface="Times New Roman" panose="02020603050405020304" pitchFamily="18" charset="0"/>
                      </a:endParaRPr>
                    </a:p>
                  </a:txBody>
                  <a:tcPr marL="68580" marR="68580" anchor="ctr"/>
                </a:tc>
              </a:tr>
              <a:tr h="518160">
                <a:tc>
                  <a:txBody>
                    <a:bodyPr/>
                    <a:lstStyle/>
                    <a:p>
                      <a:pPr marL="0" marR="0" algn="ctr">
                        <a:buNone/>
                      </a:pPr>
                      <a:r>
                        <a:rPr lang="en-US" sz="2800" b="0" kern="100">
                          <a:effectLst/>
                          <a:latin typeface="+mn-ea"/>
                        </a:rPr>
                        <a:t>-o</a:t>
                      </a:r>
                      <a:r>
                        <a:rPr lang="en-US" sz="2800" b="0" kern="100" baseline="30000">
                          <a:effectLst/>
                          <a:latin typeface="+mn-ea"/>
                          <a:sym typeface="+mn-ea"/>
                        </a:rPr>
                        <a:t>√</a:t>
                      </a:r>
                      <a:endParaRPr lang="en-US" sz="2800" b="0" kern="100" baseline="30000">
                        <a:effectLst/>
                        <a:latin typeface="+mn-ea"/>
                        <a:cs typeface="Times New Roman" panose="02020603050405020304" pitchFamily="18" charset="0"/>
                        <a:sym typeface="+mn-ea"/>
                      </a:endParaRPr>
                    </a:p>
                  </a:txBody>
                  <a:tcPr marL="68580" marR="68580" anchor="ctr"/>
                </a:tc>
                <a:tc>
                  <a:txBody>
                    <a:bodyPr/>
                    <a:lstStyle/>
                    <a:p>
                      <a:pPr marL="0" marR="0" algn="ctr">
                        <a:buNone/>
                      </a:pPr>
                      <a:r>
                        <a:rPr lang="zh-CN" sz="2800" b="0" kern="100">
                          <a:effectLst/>
                          <a:latin typeface="+mn-ea"/>
                        </a:rPr>
                        <a:t>输出文件夹</a:t>
                      </a:r>
                      <a:endParaRPr lang="zh-CN" sz="2800" b="0" kern="100">
                        <a:effectLst/>
                        <a:latin typeface="+mn-ea"/>
                        <a:cs typeface="Times New Roman" panose="02020603050405020304" pitchFamily="18" charset="0"/>
                      </a:endParaRPr>
                    </a:p>
                  </a:txBody>
                  <a:tcPr marL="68580" marR="68580" anchor="ctr"/>
                </a:tc>
                <a:tc>
                  <a:txBody>
                    <a:bodyPr/>
                    <a:lstStyle/>
                    <a:p>
                      <a:pPr marL="0" marR="0" algn="ctr">
                        <a:buNone/>
                      </a:pPr>
                      <a:r>
                        <a:rPr lang="en-US" altLang="zh-CN" sz="2800" b="0" kern="100">
                          <a:effectLst/>
                          <a:latin typeface="+mn-ea"/>
                        </a:rPr>
                        <a:t>-</a:t>
                      </a:r>
                      <a:endParaRPr lang="en-US" altLang="zh-CN" sz="2800" b="0" kern="100">
                        <a:effectLst/>
                        <a:latin typeface="+mn-ea"/>
                        <a:cs typeface="Times New Roman" panose="02020603050405020304" pitchFamily="18" charset="0"/>
                      </a:endParaRPr>
                    </a:p>
                  </a:txBody>
                  <a:tcPr marL="68580" marR="68580" anchor="ctr"/>
                </a:tc>
              </a:tr>
              <a:tr h="1252220">
                <a:tc>
                  <a:txBody>
                    <a:bodyPr/>
                    <a:lstStyle/>
                    <a:p>
                      <a:pPr marL="0" marR="0" algn="ctr">
                        <a:buNone/>
                      </a:pPr>
                      <a:r>
                        <a:rPr lang="en-US" sz="2800" b="0" kern="100">
                          <a:effectLst/>
                          <a:latin typeface="+mn-ea"/>
                          <a:sym typeface="+mn-ea"/>
                        </a:rPr>
                        <a:t>-s,--species</a:t>
                      </a:r>
                      <a:r>
                        <a:rPr lang="en-US" sz="2800" b="0" kern="100" baseline="30000">
                          <a:effectLst/>
                          <a:latin typeface="+mn-ea"/>
                          <a:sym typeface="+mn-ea"/>
                        </a:rPr>
                        <a:t>√</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rPr>
                        <a:t>物种</a:t>
                      </a:r>
                      <a:endParaRPr lang="zh-CN" altLang="en-US" sz="2800" b="0" kern="100">
                        <a:effectLst/>
                        <a:latin typeface="+mn-ea"/>
                      </a:endParaRPr>
                    </a:p>
                  </a:txBody>
                  <a:tcPr marL="68580" marR="68580" anchor="ctr"/>
                </a:tc>
                <a:tc>
                  <a:txBody>
                    <a:bodyPr/>
                    <a:lstStyle/>
                    <a:p>
                      <a:pPr marL="0" marR="0" algn="ctr">
                        <a:buNone/>
                      </a:pPr>
                      <a:r>
                        <a:rPr lang="en-US" altLang="zh-CN" sz="2800" b="0" kern="100">
                          <a:effectLst/>
                          <a:latin typeface="+mn-ea"/>
                          <a:cs typeface="Times New Roman" panose="02020603050405020304" pitchFamily="18" charset="0"/>
                        </a:rPr>
                        <a:t>mm10,rn7,hg38,susScr11,galGal6,mm10_plusmajsat</a:t>
                      </a:r>
                      <a:endParaRPr lang="en-US" altLang="zh-CN" sz="2800" b="0" kern="100">
                        <a:effectLst/>
                        <a:latin typeface="+mn-ea"/>
                        <a:cs typeface="Times New Roman" panose="02020603050405020304" pitchFamily="18" charset="0"/>
                      </a:endParaRPr>
                    </a:p>
                  </a:txBody>
                  <a:tcPr marL="68580" marR="68580" anchor="ctr"/>
                </a:tc>
              </a:tr>
              <a:tr h="645160">
                <a:tc>
                  <a:txBody>
                    <a:bodyPr/>
                    <a:lstStyle/>
                    <a:p>
                      <a:pPr marL="0" marR="0" algn="ctr">
                        <a:buNone/>
                      </a:pPr>
                      <a:r>
                        <a:rPr lang="en-US" sz="2800" b="0" kern="100">
                          <a:effectLst/>
                          <a:latin typeface="+mn-ea"/>
                        </a:rPr>
                        <a:t>-t,--thread</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dirty="0">
                          <a:effectLst/>
                          <a:latin typeface="+mn-ea"/>
                          <a:cs typeface="+mn-ea"/>
                          <a:sym typeface="+mn-ea"/>
                        </a:rPr>
                        <a:t>使用进程数</a:t>
                      </a:r>
                      <a:endParaRPr lang="zh-CN" altLang="en-US" sz="2800" b="0" kern="100" dirty="0">
                        <a:effectLst/>
                        <a:latin typeface="+mn-ea"/>
                        <a:cs typeface="+mn-ea"/>
                        <a:sym typeface="+mn-ea"/>
                      </a:endParaRPr>
                    </a:p>
                  </a:txBody>
                  <a:tcPr marL="68580" marR="68580" anchor="ctr"/>
                </a:tc>
                <a:tc>
                  <a:txBody>
                    <a:bodyPr/>
                    <a:lstStyle/>
                    <a:p>
                      <a:pPr marL="0" marR="0" algn="ctr">
                        <a:buNone/>
                      </a:pPr>
                      <a:r>
                        <a:rPr lang="zh-CN" altLang="en-US" sz="2800" b="0" kern="100">
                          <a:effectLst/>
                          <a:latin typeface="+mn-ea"/>
                        </a:rPr>
                        <a:t> </a:t>
                      </a:r>
                      <a:r>
                        <a:rPr lang="en-US" altLang="zh-CN" sz="2800" b="0" kern="100">
                          <a:effectLst/>
                          <a:latin typeface="+mn-ea"/>
                        </a:rPr>
                        <a:t>10</a:t>
                      </a:r>
                      <a:endParaRPr lang="en-US" altLang="zh-CN" sz="2800" b="0" kern="100">
                        <a:effectLst/>
                        <a:latin typeface="+mn-ea"/>
                        <a:cs typeface="Times New Roman" panose="02020603050405020304" pitchFamily="18" charset="0"/>
                      </a:endParaRPr>
                    </a:p>
                  </a:txBody>
                  <a:tcPr marL="68580" marR="68580" anchor="ctr"/>
                </a:tc>
              </a:tr>
              <a:tr h="944880">
                <a:tc>
                  <a:txBody>
                    <a:bodyPr/>
                    <a:lstStyle/>
                    <a:p>
                      <a:pPr marL="0" marR="0" algn="ctr">
                        <a:buNone/>
                      </a:pPr>
                      <a:r>
                        <a:rPr lang="en-US" sz="2800" b="0" kern="100">
                          <a:effectLst/>
                          <a:latin typeface="+mn-ea"/>
                        </a:rPr>
                        <a:t>-f,--filter</a:t>
                      </a:r>
                      <a:endParaRPr lang="en-US" sz="2800" b="0" kern="100">
                        <a:effectLst/>
                        <a:latin typeface="+mn-ea"/>
                        <a:cs typeface="Times New Roman" panose="02020603050405020304" pitchFamily="18" charset="0"/>
                      </a:endParaRPr>
                    </a:p>
                  </a:txBody>
                  <a:tcPr marL="68580" marR="68580" anchor="ctr"/>
                </a:tc>
                <a:tc>
                  <a:txBody>
                    <a:bodyPr/>
                    <a:lstStyle/>
                    <a:p>
                      <a:pPr marL="0" marR="0" algn="ctr">
                        <a:buNone/>
                      </a:pPr>
                      <a:r>
                        <a:rPr lang="zh-CN" altLang="en-US" sz="2800" b="0" kern="100">
                          <a:effectLst/>
                          <a:latin typeface="+mn-ea"/>
                          <a:cs typeface="+mn-ea"/>
                        </a:rPr>
                        <a:t>是否进行更严格的过滤，参数参考</a:t>
                      </a:r>
                      <a:r>
                        <a:rPr lang="en-US" altLang="zh-CN" sz="2800" b="0" kern="100">
                          <a:effectLst/>
                          <a:latin typeface="+mn-ea"/>
                          <a:cs typeface="+mn-ea"/>
                        </a:rPr>
                        <a:t>Ruan Lab</a:t>
                      </a:r>
                      <a:endParaRPr lang="zh-CN" altLang="en-US" sz="2800" b="0" kern="100">
                        <a:effectLst/>
                        <a:latin typeface="+mn-ea"/>
                        <a:cs typeface="+mn-ea"/>
                      </a:endParaRPr>
                    </a:p>
                  </a:txBody>
                  <a:tcPr marL="68580" marR="68580" anchor="ctr"/>
                </a:tc>
                <a:tc>
                  <a:txBody>
                    <a:bodyPr/>
                    <a:lstStyle/>
                    <a:p>
                      <a:pPr marL="0" marR="0" algn="ctr">
                        <a:buNone/>
                      </a:pPr>
                      <a:endParaRPr lang="en-US" altLang="zh-CN" sz="2800" b="0" kern="100" dirty="0">
                        <a:effectLst/>
                        <a:latin typeface="+mn-ea"/>
                        <a:cs typeface="Times New Roman" panose="02020603050405020304" pitchFamily="18" charset="0"/>
                      </a:endParaRPr>
                    </a:p>
                  </a:txBody>
                  <a:tcPr marL="68580" marR="68580" anchor="ctr"/>
                </a:tc>
              </a:tr>
              <a:tr h="626110">
                <a:tc>
                  <a:txBody>
                    <a:bodyPr/>
                    <a:p>
                      <a:pPr marL="0" marR="0" algn="ctr">
                        <a:buNone/>
                      </a:pPr>
                      <a:r>
                        <a:rPr lang="en-US" altLang="en-US" sz="2800" b="0" kern="100">
                          <a:effectLst/>
                          <a:latin typeface="+mn-ea"/>
                          <a:cs typeface="Times New Roman" panose="02020603050405020304" pitchFamily="18" charset="0"/>
                        </a:rPr>
                        <a:t>-l</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en-US" altLang="zh-CN" sz="2800" b="0" kern="100">
                          <a:effectLst/>
                          <a:latin typeface="+mn-ea"/>
                          <a:cs typeface="+mn-ea"/>
                        </a:rPr>
                        <a:t>1(</a:t>
                      </a:r>
                      <a:r>
                        <a:rPr lang="zh-CN" altLang="en-US" sz="2800" b="0" kern="100">
                          <a:effectLst/>
                          <a:latin typeface="+mn-ea"/>
                          <a:cs typeface="+mn-ea"/>
                        </a:rPr>
                        <a:t>单端测序</a:t>
                      </a:r>
                      <a:r>
                        <a:rPr lang="en-US" altLang="zh-CN" sz="2800" b="0" kern="100">
                          <a:effectLst/>
                          <a:latin typeface="+mn-ea"/>
                          <a:cs typeface="+mn-ea"/>
                        </a:rPr>
                        <a:t>)</a:t>
                      </a:r>
                      <a:r>
                        <a:rPr lang="zh-CN" altLang="en-US" sz="2800" b="0" kern="100">
                          <a:effectLst/>
                          <a:latin typeface="+mn-ea"/>
                          <a:cs typeface="+mn-ea"/>
                        </a:rPr>
                        <a:t>，</a:t>
                      </a:r>
                      <a:r>
                        <a:rPr lang="en-US" altLang="zh-CN" sz="2800" b="0" kern="100">
                          <a:effectLst/>
                          <a:latin typeface="+mn-ea"/>
                          <a:cs typeface="+mn-ea"/>
                        </a:rPr>
                        <a:t>2</a:t>
                      </a:r>
                      <a:r>
                        <a:rPr lang="zh-CN" altLang="en-US" sz="2800" b="0" kern="100">
                          <a:effectLst/>
                          <a:latin typeface="+mn-ea"/>
                          <a:cs typeface="+mn-ea"/>
                        </a:rPr>
                        <a:t>（双端测序）</a:t>
                      </a:r>
                      <a:endParaRPr lang="zh-CN" altLang="en-US" sz="2800" b="0" kern="100">
                        <a:effectLst/>
                        <a:latin typeface="+mn-ea"/>
                        <a:cs typeface="+mn-ea"/>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2</a:t>
                      </a:r>
                      <a:endParaRPr lang="en-US" altLang="zh-CN" sz="2800" b="0" kern="100" dirty="0">
                        <a:effectLst/>
                        <a:latin typeface="+mn-ea"/>
                        <a:cs typeface="Times New Roman" panose="02020603050405020304" pitchFamily="18" charset="0"/>
                      </a:endParaRPr>
                    </a:p>
                  </a:txBody>
                  <a:tcPr marL="68580" marR="68580" anchor="ctr"/>
                </a:tc>
              </a:tr>
              <a:tr h="831850">
                <a:tc>
                  <a:txBody>
                    <a:bodyPr/>
                    <a:p>
                      <a:pPr marL="0" marR="0" algn="ctr">
                        <a:buNone/>
                      </a:pPr>
                      <a:r>
                        <a:rPr lang="en-US" altLang="en-US" sz="2800" b="0" kern="100">
                          <a:effectLst/>
                          <a:latin typeface="+mn-ea"/>
                          <a:cs typeface="Times New Roman" panose="02020603050405020304" pitchFamily="18" charset="0"/>
                        </a:rPr>
                        <a:t>-r,--resolution</a:t>
                      </a:r>
                      <a:endParaRPr lang="en-US" altLang="en-US" sz="2800" b="0" kern="100">
                        <a:effectLst/>
                        <a:latin typeface="+mn-ea"/>
                        <a:cs typeface="Times New Roman" panose="02020603050405020304" pitchFamily="18" charset="0"/>
                      </a:endParaRPr>
                    </a:p>
                  </a:txBody>
                  <a:tcPr marL="68580" marR="68580" anchor="ctr"/>
                </a:tc>
                <a:tc>
                  <a:txBody>
                    <a:bodyPr/>
                    <a:p>
                      <a:pPr marL="0" marR="0" algn="ctr">
                        <a:buNone/>
                      </a:pPr>
                      <a:r>
                        <a:rPr lang="zh-CN" altLang="en-US" sz="2800" b="0" kern="100">
                          <a:effectLst/>
                          <a:latin typeface="+mn-ea"/>
                          <a:cs typeface="+mn-ea"/>
                        </a:rPr>
                        <a:t>生成的</a:t>
                      </a:r>
                      <a:r>
                        <a:rPr lang="en-US" altLang="zh-CN" sz="2800" b="0" kern="100">
                          <a:effectLst/>
                          <a:latin typeface="+mn-ea"/>
                          <a:cs typeface="+mn-ea"/>
                        </a:rPr>
                        <a:t>cool</a:t>
                      </a:r>
                      <a:r>
                        <a:rPr lang="zh-CN" altLang="en-US" sz="2800" b="0" kern="100">
                          <a:effectLst/>
                          <a:latin typeface="+mn-ea"/>
                          <a:cs typeface="+mn-ea"/>
                        </a:rPr>
                        <a:t>文件的分辨率</a:t>
                      </a:r>
                      <a:r>
                        <a:rPr lang="en-US" altLang="zh-CN" sz="2800" b="0" kern="100">
                          <a:effectLst/>
                          <a:latin typeface="+mn-ea"/>
                          <a:cs typeface="+mn-ea"/>
                        </a:rPr>
                        <a:t>,</a:t>
                      </a:r>
                      <a:r>
                        <a:rPr lang="zh-CN" altLang="en-US" sz="2800" b="0" kern="100">
                          <a:effectLst/>
                          <a:latin typeface="+mn-ea"/>
                          <a:cs typeface="+mn-ea"/>
                        </a:rPr>
                        <a:t>逗号分隔</a:t>
                      </a:r>
                      <a:endParaRPr lang="zh-CN" altLang="en-US" sz="2800" b="0" kern="100">
                        <a:effectLst/>
                        <a:latin typeface="+mn-ea"/>
                        <a:cs typeface="+mn-ea"/>
                      </a:endParaRPr>
                    </a:p>
                  </a:txBody>
                  <a:tcPr marL="68580" marR="68580" anchor="ctr"/>
                </a:tc>
                <a:tc>
                  <a:txBody>
                    <a:bodyPr/>
                    <a:p>
                      <a:pPr marL="0" marR="0" algn="ctr">
                        <a:buNone/>
                      </a:pPr>
                      <a:r>
                        <a:rPr lang="en-US" altLang="zh-CN" sz="2800" b="0" kern="100" dirty="0">
                          <a:effectLst/>
                          <a:latin typeface="+mn-ea"/>
                          <a:cs typeface="Times New Roman" panose="02020603050405020304" pitchFamily="18" charset="0"/>
                        </a:rPr>
                        <a:t>1000</a:t>
                      </a:r>
                      <a:endParaRPr lang="en-US" altLang="zh-CN" sz="2800" b="0" kern="100" dirty="0">
                        <a:effectLst/>
                        <a:latin typeface="+mn-ea"/>
                        <a:cs typeface="Times New Roman" panose="02020603050405020304" pitchFamily="18" charset="0"/>
                      </a:endParaRPr>
                    </a:p>
                  </a:txBody>
                  <a:tcPr marL="68580" marR="68580" anchor="ctr"/>
                </a:tc>
              </a:tr>
            </a:tbl>
          </a:graphicData>
        </a:graphic>
      </p:graphicFrame>
      <p:pic>
        <p:nvPicPr>
          <p:cNvPr id="8" name="图片 7"/>
          <p:cNvPicPr>
            <a:picLocks noChangeAspect="1"/>
          </p:cNvPicPr>
          <p:nvPr/>
        </p:nvPicPr>
        <p:blipFill>
          <a:blip r:embed="rId2"/>
          <a:stretch>
            <a:fillRect/>
          </a:stretch>
        </p:blipFill>
        <p:spPr>
          <a:xfrm>
            <a:off x="16289020" y="2717800"/>
            <a:ext cx="7136765" cy="864552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QC of sequencing</a:t>
            </a:r>
            <a:endParaRPr lang="en-US" dirty="0"/>
          </a:p>
          <a:p>
            <a:r>
              <a:rPr lang="en-US" dirty="0"/>
              <a:t>QC of </a:t>
            </a:r>
            <a:r>
              <a:rPr lang="en-US" sz="4200" dirty="0"/>
              <a:t>library</a:t>
            </a:r>
            <a:r>
              <a:rPr lang="en-US" dirty="0"/>
              <a:t> construction</a:t>
            </a:r>
            <a:endParaRPr lang="en-US" dirty="0"/>
          </a:p>
          <a:p>
            <a:pPr lvl="1"/>
            <a:r>
              <a:rPr lang="en-US" dirty="0"/>
              <a:t>Final valid pairs</a:t>
            </a:r>
            <a:endParaRPr lang="en-US" dirty="0"/>
          </a:p>
          <a:p>
            <a:pPr lvl="1"/>
            <a:r>
              <a:rPr lang="en-US" dirty="0"/>
              <a:t>Duplication level</a:t>
            </a:r>
            <a:endParaRPr lang="en-US" dirty="0"/>
          </a:p>
          <a:p>
            <a:pPr lvl="1"/>
            <a:r>
              <a:rPr lang="en-US" dirty="0"/>
              <a:t>Pair type proportion</a:t>
            </a:r>
            <a:endParaRPr lang="en-US" dirty="0"/>
          </a:p>
          <a:p>
            <a:pPr marL="610870" lvl="1" indent="-610870"/>
            <a:r>
              <a:rPr lang="en-US" sz="4400" dirty="0"/>
              <a:t>Resolution evaluation (proportion of bins that overlap with more than 1000 pairs)</a:t>
            </a:r>
            <a:endParaRPr lang="en-US" sz="4400" dirty="0"/>
          </a:p>
          <a:p>
            <a:pPr marL="610870" lvl="1" indent="-610870"/>
            <a:endParaRPr lang="en-US" sz="4400" dirty="0"/>
          </a:p>
          <a:p>
            <a:pPr marL="444500" lvl="1" indent="0">
              <a:buNone/>
            </a:pPr>
            <a:endParaRPr lang="en-US" dirty="0"/>
          </a:p>
        </p:txBody>
      </p:sp>
      <p:sp>
        <p:nvSpPr>
          <p:cNvPr id="3" name="Title 2"/>
          <p:cNvSpPr>
            <a:spLocks noGrp="1"/>
          </p:cNvSpPr>
          <p:nvPr>
            <p:ph type="title"/>
          </p:nvPr>
        </p:nvSpPr>
        <p:spPr/>
        <p:txBody>
          <a:bodyPr/>
          <a:lstStyle/>
          <a:p>
            <a:r>
              <a:rPr lang="en-US" altLang="zh-CN" sz="4400" dirty="0"/>
              <a:t>Quality</a:t>
            </a:r>
            <a:r>
              <a:rPr lang="zh-CN" altLang="en-US" sz="4400" dirty="0"/>
              <a:t> </a:t>
            </a:r>
            <a:r>
              <a:rPr lang="en-US" altLang="zh-CN" sz="4400" dirty="0"/>
              <a:t>control</a:t>
            </a:r>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dirty="0">
                <a:sym typeface="+mn-ea"/>
              </a:rPr>
              <a:t>QC of sequencing</a:t>
            </a:r>
            <a:endParaRPr lang="en-US" altLang="zh-CN">
              <a:ln>
                <a:noFill/>
              </a:ln>
              <a:solidFill>
                <a:schemeClr val="bg1"/>
              </a:solidFill>
              <a:effectLst/>
              <a:latin typeface="+mn-lt"/>
              <a:cs typeface="+mn-cs"/>
              <a:sym typeface="Helvetica"/>
            </a:endParaRPr>
          </a:p>
        </p:txBody>
      </p:sp>
      <p:pic>
        <p:nvPicPr>
          <p:cNvPr id="4" name="图片 3"/>
          <p:cNvPicPr>
            <a:picLocks noChangeAspect="1"/>
          </p:cNvPicPr>
          <p:nvPr/>
        </p:nvPicPr>
        <p:blipFill>
          <a:blip r:embed="rId1"/>
          <a:stretch>
            <a:fillRect/>
          </a:stretch>
        </p:blipFill>
        <p:spPr>
          <a:xfrm>
            <a:off x="985520" y="4663440"/>
            <a:ext cx="4808220" cy="3558540"/>
          </a:xfrm>
          <a:prstGeom prst="rect">
            <a:avLst/>
          </a:prstGeom>
        </p:spPr>
      </p:pic>
      <p:sp>
        <p:nvSpPr>
          <p:cNvPr id="5" name="文本框 4"/>
          <p:cNvSpPr txBox="1"/>
          <p:nvPr/>
        </p:nvSpPr>
        <p:spPr>
          <a:xfrm>
            <a:off x="756920" y="1924050"/>
            <a:ext cx="503682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Tool</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fastqc, multiqc</a:t>
            </a:r>
            <a:endParaRPr kumimoji="0" lang="en-US" altLang="zh-CN" sz="3200" b="1" i="0" u="none" strike="noStrike" cap="none" spc="0" normalizeH="0" baseline="0">
              <a:ln>
                <a:noFill/>
              </a:ln>
              <a:solidFill>
                <a:srgbClr val="000000"/>
              </a:solidFill>
              <a:effectLst/>
              <a:uFillTx/>
              <a:latin typeface="+mn-lt"/>
              <a:ea typeface="+mn-ea"/>
              <a:cs typeface="+mn-cs"/>
              <a:sym typeface="Helvetica"/>
            </a:endParaRPr>
          </a:p>
        </p:txBody>
      </p:sp>
      <p:pic>
        <p:nvPicPr>
          <p:cNvPr id="15" name="图片 14"/>
          <p:cNvPicPr>
            <a:picLocks noChangeAspect="1"/>
          </p:cNvPicPr>
          <p:nvPr/>
        </p:nvPicPr>
        <p:blipFill>
          <a:blip r:embed="rId2"/>
          <a:stretch>
            <a:fillRect/>
          </a:stretch>
        </p:blipFill>
        <p:spPr>
          <a:xfrm>
            <a:off x="8645525" y="3996690"/>
            <a:ext cx="14066520" cy="4892040"/>
          </a:xfrm>
          <a:prstGeom prst="rect">
            <a:avLst/>
          </a:prstGeom>
        </p:spPr>
      </p:pic>
      <p:sp>
        <p:nvSpPr>
          <p:cNvPr id="6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tags/tag1.xml><?xml version="1.0" encoding="utf-8"?>
<p:tagLst xmlns:p="http://schemas.openxmlformats.org/presentationml/2006/main">
  <p:tag name="TABLE_ENDDRAG_ORIGIN_RECT" val="1055*460"/>
  <p:tag name="TABLE_ENDDRAG_RECT" val="56*561*1055*460"/>
</p:tagLst>
</file>

<file path=ppt/tags/tag10.xml><?xml version="1.0" encoding="utf-8"?>
<p:tagLst xmlns:p="http://schemas.openxmlformats.org/presentationml/2006/main">
  <p:tag name="TABLE_ENDDRAG_ORIGIN_RECT" val="661*358"/>
  <p:tag name="TABLE_ENDDRAG_RECT" val="11*572*661*358"/>
</p:tagLst>
</file>

<file path=ppt/tags/tag11.xml><?xml version="1.0" encoding="utf-8"?>
<p:tagLst xmlns:p="http://schemas.openxmlformats.org/presentationml/2006/main">
  <p:tag name="TABLE_ENDDRAG_ORIGIN_RECT" val="705*519"/>
  <p:tag name="TABLE_ENDDRAG_RECT" val="701*521*705*519"/>
</p:tagLst>
</file>

<file path=ppt/tags/tag12.xml><?xml version="1.0" encoding="utf-8"?>
<p:tagLst xmlns:p="http://schemas.openxmlformats.org/presentationml/2006/main">
  <p:tag name="TABLE_ENDDRAG_ORIGIN_RECT" val="661*358"/>
  <p:tag name="TABLE_ENDDRAG_RECT" val="11*572*661*358"/>
</p:tagLst>
</file>

<file path=ppt/tags/tag13.xml><?xml version="1.0" encoding="utf-8"?>
<p:tagLst xmlns:p="http://schemas.openxmlformats.org/presentationml/2006/main">
  <p:tag name="COMMONDATA" val="eyJoZGlkIjoiOTcxZTYxNzk4MmM5Yjg0NmM0OWRjY2RhNjU5NzdmYzcifQ=="/>
</p:tagLst>
</file>

<file path=ppt/tags/tag2.xml><?xml version="1.0" encoding="utf-8"?>
<p:tagLst xmlns:p="http://schemas.openxmlformats.org/presentationml/2006/main">
  <p:tag name="TABLE_ENDDRAG_ORIGIN_RECT" val="778*420"/>
  <p:tag name="TABLE_ENDDRAG_RECT" val="57*548*778*420"/>
</p:tagLst>
</file>

<file path=ppt/tags/tag3.xml><?xml version="1.0" encoding="utf-8"?>
<p:tagLst xmlns:p="http://schemas.openxmlformats.org/presentationml/2006/main">
  <p:tag name="TABLE_ENDDRAG_ORIGIN_RECT" val="952*385"/>
  <p:tag name="TABLE_ENDDRAG_RECT" val="160*660*952*385"/>
</p:tagLst>
</file>

<file path=ppt/tags/tag4.xml><?xml version="1.0" encoding="utf-8"?>
<p:tagLst xmlns:p="http://schemas.openxmlformats.org/presentationml/2006/main">
  <p:tag name="TABLE_ENDDRAG_ORIGIN_RECT" val="840*313"/>
  <p:tag name="TABLE_ENDDRAG_RECT" val="1030*668*840*313"/>
</p:tagLst>
</file>

<file path=ppt/tags/tag5.xml><?xml version="1.0" encoding="utf-8"?>
<p:tagLst xmlns:p="http://schemas.openxmlformats.org/presentationml/2006/main">
  <p:tag name="TABLE_ENDDRAG_ORIGIN_RECT" val="930*348"/>
  <p:tag name="TABLE_ENDDRAG_RECT" val="175*654*930*348"/>
</p:tagLst>
</file>

<file path=ppt/tags/tag6.xml><?xml version="1.0" encoding="utf-8"?>
<p:tagLst xmlns:p="http://schemas.openxmlformats.org/presentationml/2006/main">
  <p:tag name="TABLE_ENDDRAG_ORIGIN_RECT" val="934*461"/>
  <p:tag name="TABLE_ENDDRAG_RECT" val="98*639*934*461"/>
</p:tagLst>
</file>

<file path=ppt/tags/tag7.xml><?xml version="1.0" encoding="utf-8"?>
<p:tagLst xmlns:p="http://schemas.openxmlformats.org/presentationml/2006/main">
  <p:tag name="TABLE_ENDDRAG_ORIGIN_RECT" val="712*306"/>
  <p:tag name="TABLE_ENDDRAG_RECT" val="175*685*712*306"/>
</p:tagLst>
</file>

<file path=ppt/tags/tag8.xml><?xml version="1.0" encoding="utf-8"?>
<p:tagLst xmlns:p="http://schemas.openxmlformats.org/presentationml/2006/main">
  <p:tag name="TABLE_ENDDRAG_ORIGIN_RECT" val="661*358"/>
  <p:tag name="TABLE_ENDDRAG_RECT" val="11*572*661*358"/>
</p:tagLst>
</file>

<file path=ppt/tags/tag9.xml><?xml version="1.0" encoding="utf-8"?>
<p:tagLst xmlns:p="http://schemas.openxmlformats.org/presentationml/2006/main">
  <p:tag name="TABLE_ENDDRAG_ORIGIN_RECT" val="661*358"/>
  <p:tag name="TABLE_ENDDRAG_RECT" val="11*572*661*358"/>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自定义 2">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15127</Words>
  <Application>WPS 演示</Application>
  <PresentationFormat>自定义</PresentationFormat>
  <Paragraphs>1139</Paragraphs>
  <Slides>44</Slides>
  <Notes>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63" baseType="lpstr">
      <vt:lpstr>Arial</vt:lpstr>
      <vt:lpstr>宋体</vt:lpstr>
      <vt:lpstr>Wingdings</vt:lpstr>
      <vt:lpstr>Helvetica</vt:lpstr>
      <vt:lpstr>Helvetica Neue Medium</vt:lpstr>
      <vt:lpstr>Calibri</vt:lpstr>
      <vt:lpstr>Monaco</vt:lpstr>
      <vt:lpstr>Wingdings</vt:lpstr>
      <vt:lpstr>Times New Roman</vt:lpstr>
      <vt:lpstr>等线</vt:lpstr>
      <vt:lpstr>Cambria Math</vt:lpstr>
      <vt:lpstr>Arial Narrow</vt:lpstr>
      <vt:lpstr>微软雅黑</vt:lpstr>
      <vt:lpstr>Arial Unicode MS</vt:lpstr>
      <vt:lpstr>Segoe Print</vt:lpstr>
      <vt:lpstr>Helvetica</vt:lpstr>
      <vt:lpstr>微软雅黑 Light</vt:lpstr>
      <vt:lpstr>White</vt:lpstr>
      <vt:lpstr>Package</vt:lpstr>
      <vt:lpstr>Hi-C data analysis handbook</vt:lpstr>
      <vt:lpstr>Outline</vt:lpstr>
      <vt:lpstr>Experiment Overview</vt:lpstr>
      <vt:lpstr>Experiment Overview</vt:lpstr>
      <vt:lpstr>Pre-process Pipeline</vt:lpstr>
      <vt:lpstr>Pre-process Pipeline</vt:lpstr>
      <vt:lpstr>Preprocess</vt:lpstr>
      <vt:lpstr>Quality control</vt:lpstr>
      <vt:lpstr>QC of library construction</vt:lpstr>
      <vt:lpstr>Stats summary</vt:lpstr>
      <vt:lpstr>QC of library construction</vt:lpstr>
      <vt:lpstr>Sample correlation</vt:lpstr>
      <vt:lpstr>Sample correlation</vt:lpstr>
      <vt:lpstr>Preprocess</vt:lpstr>
      <vt:lpstr>Matrix balancing, Format transformation</vt:lpstr>
      <vt:lpstr>Matrix balancing</vt:lpstr>
      <vt:lpstr>Matrix balancing, Format transformation</vt:lpstr>
      <vt:lpstr>Matrix balancing, Format transformation</vt:lpstr>
      <vt:lpstr>TAD related</vt:lpstr>
      <vt:lpstr>TAD related</vt:lpstr>
      <vt:lpstr>TAD related</vt:lpstr>
      <vt:lpstr>TAD related</vt:lpstr>
      <vt:lpstr>TAD related</vt:lpstr>
      <vt:lpstr>TAD related</vt:lpstr>
      <vt:lpstr>TAD related</vt:lpstr>
      <vt:lpstr>Compartment related</vt:lpstr>
      <vt:lpstr>Compartment related</vt:lpstr>
      <vt:lpstr>Calculate eigenvalues</vt:lpstr>
      <vt:lpstr>SaddlePlot</vt:lpstr>
      <vt:lpstr>A/B transit</vt:lpstr>
      <vt:lpstr>Compartment related</vt:lpstr>
      <vt:lpstr>Loop calling</vt:lpstr>
      <vt:lpstr>Loop calling</vt:lpstr>
      <vt:lpstr>Loop calling</vt:lpstr>
      <vt:lpstr>Loop Calling</vt:lpstr>
      <vt:lpstr>3D reconstruction</vt:lpstr>
      <vt:lpstr>3D reconstruction</vt:lpstr>
      <vt:lpstr>Differential contact</vt:lpstr>
      <vt:lpstr>Distance-contact</vt:lpstr>
      <vt:lpstr>Distance-contact</vt:lpstr>
      <vt:lpstr>Distance-contact</vt:lpstr>
      <vt:lpstr>Differential contact</vt:lpstr>
      <vt:lpstr>Differential contact</vt:lpstr>
      <vt:lpstr>Distance-contact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ATAC-seq data analysis handbook</dc:title>
  <dc:creator>zhangzheting</dc:creator>
  <cp:lastModifiedBy>啧啧啧啧泽杰</cp:lastModifiedBy>
  <cp:revision>377</cp:revision>
  <dcterms:created xsi:type="dcterms:W3CDTF">2024-10-14T06:51:00Z</dcterms:created>
  <dcterms:modified xsi:type="dcterms:W3CDTF">2025-08-31T10:00:01Z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57E3242D48D448238CB88731F38C1532_13</vt:lpwstr>
  </property>
  <property fmtid="{D5CDD505-2E9C-101B-9397-08002B2CF9AE}" pid="3" name="KSOProductBuildVer">
    <vt:lpwstr>2052-12.1.0.22529</vt:lpwstr>
  </property>
</Properties>
</file>